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Hoves" charset="1" panose="02000003020000060003"/>
      <p:regular r:id="rId10"/>
    </p:embeddedFont>
    <p:embeddedFont>
      <p:font typeface="TT Hoves Bold" charset="1" panose="02000003020000060003"/>
      <p:regular r:id="rId11"/>
    </p:embeddedFont>
    <p:embeddedFont>
      <p:font typeface="TT Hoves Italics" charset="1" panose="02000003020000060003"/>
      <p:regular r:id="rId12"/>
    </p:embeddedFont>
    <p:embeddedFont>
      <p:font typeface="TT Hoves Bold Italics" charset="1" panose="02000003020000060003"/>
      <p:regular r:id="rId13"/>
    </p:embeddedFont>
    <p:embeddedFont>
      <p:font typeface="Helios" charset="1" panose="020B0504020202020204"/>
      <p:regular r:id="rId14"/>
    </p:embeddedFont>
    <p:embeddedFont>
      <p:font typeface="Helios Bold" charset="1" panose="020B0704020202020204"/>
      <p:regular r:id="rId15"/>
    </p:embeddedFont>
    <p:embeddedFont>
      <p:font typeface="Helios Italics" charset="1" panose="020B0503020202090204"/>
      <p:regular r:id="rId16"/>
    </p:embeddedFont>
    <p:embeddedFont>
      <p:font typeface="Helios Bold Italics" charset="1" panose="020B0703020202090204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Relationship Id="rId4" Target="../media/image23.jpeg" Type="http://schemas.openxmlformats.org/officeDocument/2006/relationships/image"/><Relationship Id="rId5" Target="../media/image2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Relationship Id="rId6" Target="../media/image30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14" Target="../media/image43.png" Type="http://schemas.openxmlformats.org/officeDocument/2006/relationships/image"/><Relationship Id="rId15" Target="../media/image44.svg" Type="http://schemas.openxmlformats.org/officeDocument/2006/relationships/image"/><Relationship Id="rId16" Target="../media/image45.png" Type="http://schemas.openxmlformats.org/officeDocument/2006/relationships/image"/><Relationship Id="rId17" Target="../media/image46.svg" Type="http://schemas.openxmlformats.org/officeDocument/2006/relationships/image"/><Relationship Id="rId18" Target="../media/image47.png" Type="http://schemas.openxmlformats.org/officeDocument/2006/relationships/image"/><Relationship Id="rId19" Target="../media/image48.svg" Type="http://schemas.openxmlformats.org/officeDocument/2006/relationships/image"/><Relationship Id="rId2" Target="../media/image31.png" Type="http://schemas.openxmlformats.org/officeDocument/2006/relationships/image"/><Relationship Id="rId20" Target="../media/image49.png" Type="http://schemas.openxmlformats.org/officeDocument/2006/relationships/image"/><Relationship Id="rId21" Target="../media/image50.svg" Type="http://schemas.openxmlformats.org/officeDocument/2006/relationships/image"/><Relationship Id="rId22" Target="../media/image51.png" Type="http://schemas.openxmlformats.org/officeDocument/2006/relationships/image"/><Relationship Id="rId23" Target="../media/image52.svg" Type="http://schemas.openxmlformats.org/officeDocument/2006/relationships/image"/><Relationship Id="rId24" Target="../media/image53.png" Type="http://schemas.openxmlformats.org/officeDocument/2006/relationships/image"/><Relationship Id="rId25" Target="../media/image54.svg" Type="http://schemas.openxmlformats.org/officeDocument/2006/relationships/image"/><Relationship Id="rId26" Target="../media/image55.png" Type="http://schemas.openxmlformats.org/officeDocument/2006/relationships/image"/><Relationship Id="rId27" Target="../media/image56.svg" Type="http://schemas.openxmlformats.org/officeDocument/2006/relationships/image"/><Relationship Id="rId28" Target="../media/image57.png" Type="http://schemas.openxmlformats.org/officeDocument/2006/relationships/image"/><Relationship Id="rId29" Target="../media/image58.svg" Type="http://schemas.openxmlformats.org/officeDocument/2006/relationships/image"/><Relationship Id="rId3" Target="../media/image32.svg" Type="http://schemas.openxmlformats.org/officeDocument/2006/relationships/image"/><Relationship Id="rId30" Target="../media/image59.png" Type="http://schemas.openxmlformats.org/officeDocument/2006/relationships/image"/><Relationship Id="rId31" Target="../media/image60.svg" Type="http://schemas.openxmlformats.org/officeDocument/2006/relationships/image"/><Relationship Id="rId32" Target="../media/image61.png" Type="http://schemas.openxmlformats.org/officeDocument/2006/relationships/image"/><Relationship Id="rId33" Target="../media/image62.svg" Type="http://schemas.openxmlformats.org/officeDocument/2006/relationships/image"/><Relationship Id="rId34" Target="../media/image63.png" Type="http://schemas.openxmlformats.org/officeDocument/2006/relationships/image"/><Relationship Id="rId35" Target="../media/image64.svg" Type="http://schemas.openxmlformats.org/officeDocument/2006/relationships/image"/><Relationship Id="rId36" Target="../media/image65.png" Type="http://schemas.openxmlformats.org/officeDocument/2006/relationships/image"/><Relationship Id="rId37" Target="../media/image66.svg" Type="http://schemas.openxmlformats.org/officeDocument/2006/relationships/image"/><Relationship Id="rId38" Target="../media/image67.png" Type="http://schemas.openxmlformats.org/officeDocument/2006/relationships/image"/><Relationship Id="rId39" Target="../media/image68.svg" Type="http://schemas.openxmlformats.org/officeDocument/2006/relationships/image"/><Relationship Id="rId4" Target="../media/image33.png" Type="http://schemas.openxmlformats.org/officeDocument/2006/relationships/image"/><Relationship Id="rId40" Target="../media/image69.png" Type="http://schemas.openxmlformats.org/officeDocument/2006/relationships/image"/><Relationship Id="rId41" Target="../media/image70.svg" Type="http://schemas.openxmlformats.org/officeDocument/2006/relationships/image"/><Relationship Id="rId42" Target="../media/image71.png" Type="http://schemas.openxmlformats.org/officeDocument/2006/relationships/image"/><Relationship Id="rId43" Target="../media/image72.svg" Type="http://schemas.openxmlformats.org/officeDocument/2006/relationships/image"/><Relationship Id="rId44" Target="../media/image73.png" Type="http://schemas.openxmlformats.org/officeDocument/2006/relationships/image"/><Relationship Id="rId45" Target="../media/image74.svg" Type="http://schemas.openxmlformats.org/officeDocument/2006/relationships/image"/><Relationship Id="rId46" Target="../media/image75.png" Type="http://schemas.openxmlformats.org/officeDocument/2006/relationships/image"/><Relationship Id="rId47" Target="../media/image76.svg" Type="http://schemas.openxmlformats.org/officeDocument/2006/relationships/image"/><Relationship Id="rId48" Target="../media/image77.png" Type="http://schemas.openxmlformats.org/officeDocument/2006/relationships/image"/><Relationship Id="rId49" Target="../media/image78.svg" Type="http://schemas.openxmlformats.org/officeDocument/2006/relationships/image"/><Relationship Id="rId5" Target="../media/image34.svg" Type="http://schemas.openxmlformats.org/officeDocument/2006/relationships/image"/><Relationship Id="rId50" Target="../media/image79.png" Type="http://schemas.openxmlformats.org/officeDocument/2006/relationships/image"/><Relationship Id="rId51" Target="../media/image80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10.xml" Type="http://schemas.openxmlformats.org/officeDocument/2006/relationships/slide"/><Relationship Id="rId3" Target="slide5.xml" Type="http://schemas.openxmlformats.org/officeDocument/2006/relationships/slide"/><Relationship Id="rId4" Target="slide6.xml" Type="http://schemas.openxmlformats.org/officeDocument/2006/relationships/slide"/><Relationship Id="rId5" Target="slide7.xml" Type="http://schemas.openxmlformats.org/officeDocument/2006/relationships/slide"/><Relationship Id="rId6" Target="slide9.xml" Type="http://schemas.openxmlformats.org/officeDocument/2006/relationships/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Relationship Id="rId6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708610" y="-412494"/>
            <a:ext cx="18562305" cy="8555165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144000" y="2051466"/>
            <a:ext cx="12503082" cy="10287000"/>
            <a:chOff x="0" y="0"/>
            <a:chExt cx="6184570" cy="50883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11745" t="0" r="-1174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06848" y="6804594"/>
            <a:ext cx="7555842" cy="3482406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1005334"/>
            <a:ext cx="4465420" cy="400944"/>
            <a:chOff x="0" y="0"/>
            <a:chExt cx="5953893" cy="5345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3917" cy="534592"/>
            </a:xfrm>
            <a:custGeom>
              <a:avLst/>
              <a:gdLst/>
              <a:ahLst/>
              <a:cxnLst/>
              <a:rect r="r" b="b" t="t" l="l"/>
              <a:pathLst>
                <a:path h="534592" w="453917">
                  <a:moveTo>
                    <a:pt x="0" y="0"/>
                  </a:moveTo>
                  <a:lnTo>
                    <a:pt x="453917" y="0"/>
                  </a:lnTo>
                  <a:lnTo>
                    <a:pt x="453917" y="534592"/>
                  </a:lnTo>
                  <a:lnTo>
                    <a:pt x="0" y="5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03450" y="-38"/>
              <a:ext cx="5150443" cy="534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1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2A2E3A"/>
                  </a:solidFill>
                  <a:latin typeface="Helios"/>
                </a:rPr>
                <a:t>ADD COMPANY NAME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729750" y="924818"/>
            <a:ext cx="5577175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elios"/>
              </a:rPr>
              <a:t>Write </a:t>
            </a:r>
            <a:r>
              <a:rPr lang="en-US" sz="2999">
                <a:solidFill>
                  <a:srgbClr val="FFFFFF"/>
                </a:solidFill>
                <a:latin typeface="Helios Bold"/>
              </a:rPr>
              <a:t>date here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3039904"/>
            <a:ext cx="7282512" cy="4207193"/>
            <a:chOff x="0" y="0"/>
            <a:chExt cx="9710016" cy="560959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4901989"/>
              <a:ext cx="9710016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</a:rPr>
                <a:t>Write company name here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0"/>
              <a:ext cx="9710016" cy="464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799"/>
                </a:lnSpc>
              </a:pPr>
              <a:r>
                <a:rPr lang="en-US" sz="11499">
                  <a:solidFill>
                    <a:srgbClr val="2A2E3A"/>
                  </a:solidFill>
                  <a:latin typeface="TT Hoves Bold"/>
                </a:rPr>
                <a:t>Company</a:t>
              </a:r>
              <a:r>
                <a:rPr lang="en-US" sz="11499">
                  <a:solidFill>
                    <a:srgbClr val="A20E20"/>
                  </a:solidFill>
                  <a:latin typeface="TT Hoves Bold"/>
                </a:rPr>
                <a:t> Profile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8920183"/>
            <a:ext cx="5622923" cy="338117"/>
            <a:chOff x="0" y="0"/>
            <a:chExt cx="7497231" cy="4508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50823" cy="450823"/>
            </a:xfrm>
            <a:custGeom>
              <a:avLst/>
              <a:gdLst/>
              <a:ahLst/>
              <a:cxnLst/>
              <a:rect r="r" b="b" t="t" l="l"/>
              <a:pathLst>
                <a:path h="450823" w="450823">
                  <a:moveTo>
                    <a:pt x="0" y="0"/>
                  </a:moveTo>
                  <a:lnTo>
                    <a:pt x="450823" y="0"/>
                  </a:lnTo>
                  <a:lnTo>
                    <a:pt x="450823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832051" y="-45310"/>
              <a:ext cx="666518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 u="none">
                  <a:solidFill>
                    <a:srgbClr val="2A2E3A"/>
                  </a:solidFill>
                  <a:latin typeface="Helios"/>
                </a:rPr>
                <a:t>Information available in audio.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853991" y="3723647"/>
          <a:ext cx="11405309" cy="5698085"/>
        </p:xfrm>
        <a:graphic>
          <a:graphicData uri="http://schemas.openxmlformats.org/drawingml/2006/table">
            <a:tbl>
              <a:tblPr/>
              <a:tblGrid>
                <a:gridCol w="11405309"/>
              </a:tblGrid>
              <a:tr h="11282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E3A"/>
                          </a:solidFill>
                          <a:latin typeface="Helios"/>
                        </a:rPr>
                        <a:t>List your company's services/products.</a:t>
                      </a:r>
                      <a:endParaRPr lang="en-US" sz="1100"/>
                    </a:p>
                  </a:txBody>
                  <a:tcPr marL="211594" marR="211594" marT="211594" marB="211594" anchor="b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71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E3A"/>
                          </a:solidFill>
                          <a:latin typeface="Helios"/>
                        </a:rPr>
                        <a:t>List your company's services/products.</a:t>
                      </a:r>
                      <a:endParaRPr lang="en-US" sz="1100"/>
                    </a:p>
                  </a:txBody>
                  <a:tcPr marL="211594" marR="211594" marT="211594" marB="211594" anchor="b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71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E3A"/>
                          </a:solidFill>
                          <a:latin typeface="Helios"/>
                        </a:rPr>
                        <a:t>List your company's services/products.</a:t>
                      </a:r>
                      <a:endParaRPr lang="en-US" sz="1100"/>
                    </a:p>
                  </a:txBody>
                  <a:tcPr marL="211594" marR="211594" marT="211594" marB="211594" anchor="b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71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E3A"/>
                          </a:solidFill>
                          <a:latin typeface="Helios"/>
                        </a:rPr>
                        <a:t>List your company's services/products.</a:t>
                      </a:r>
                      <a:endParaRPr lang="en-US" sz="1100"/>
                    </a:p>
                  </a:txBody>
                  <a:tcPr marL="211594" marR="211594" marT="211594" marB="211594" anchor="b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82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E3A"/>
                          </a:solidFill>
                          <a:latin typeface="Helios"/>
                        </a:rPr>
                        <a:t>List your company's services/products.</a:t>
                      </a:r>
                      <a:endParaRPr lang="en-US" sz="1100"/>
                    </a:p>
                  </a:txBody>
                  <a:tcPr marL="211594" marR="211594" marT="211594" marB="211594" anchor="b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0" y="0"/>
            <a:ext cx="4477382" cy="10287000"/>
          </a:xfrm>
          <a:custGeom>
            <a:avLst/>
            <a:gdLst/>
            <a:ahLst/>
            <a:cxnLst/>
            <a:rect r="r" b="b" t="t" l="l"/>
            <a:pathLst>
              <a:path h="10287000" w="4477382">
                <a:moveTo>
                  <a:pt x="0" y="0"/>
                </a:moveTo>
                <a:lnTo>
                  <a:pt x="4477382" y="0"/>
                </a:lnTo>
                <a:lnTo>
                  <a:pt x="44773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8" t="0" r="-45691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033168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853991" y="1028700"/>
            <a:ext cx="11405309" cy="2102503"/>
            <a:chOff x="0" y="0"/>
            <a:chExt cx="15207079" cy="280333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15207079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>
                  <a:solidFill>
                    <a:srgbClr val="A20E20"/>
                  </a:solidFill>
                  <a:latin typeface="TT Hoves Bold"/>
                </a:rPr>
                <a:t>Our Offered Services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042184"/>
              <a:ext cx="15207079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Briefly elaborate on what you want to discuss. 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601808" y="-384018"/>
            <a:ext cx="18526628" cy="3984902"/>
            <a:chOff x="0" y="0"/>
            <a:chExt cx="1610883" cy="3464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0883" cy="346486"/>
            </a:xfrm>
            <a:custGeom>
              <a:avLst/>
              <a:gdLst/>
              <a:ahLst/>
              <a:cxnLst/>
              <a:rect r="r" b="b" t="t" l="l"/>
              <a:pathLst>
                <a:path h="346486" w="1610883">
                  <a:moveTo>
                    <a:pt x="203200" y="0"/>
                  </a:moveTo>
                  <a:lnTo>
                    <a:pt x="1407683" y="0"/>
                  </a:lnTo>
                  <a:lnTo>
                    <a:pt x="1610883" y="346486"/>
                  </a:lnTo>
                  <a:lnTo>
                    <a:pt x="0" y="3464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356883" cy="384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802859"/>
            <a:ext cx="11620195" cy="2006657"/>
            <a:chOff x="0" y="0"/>
            <a:chExt cx="15493593" cy="267554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15493593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>
                  <a:solidFill>
                    <a:srgbClr val="A20E20"/>
                  </a:solidFill>
                  <a:latin typeface="TT Hoves Bold"/>
                </a:rPr>
                <a:t>Financial Guidance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914389"/>
              <a:ext cx="15493593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Briefly elaborate on what you want to discuss. </a:t>
              </a:r>
            </a:p>
          </p:txBody>
        </p:sp>
      </p:grp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1028700" y="4362885"/>
          <a:ext cx="16240125" cy="4139669"/>
        </p:xfrm>
        <a:graphic>
          <a:graphicData uri="http://schemas.openxmlformats.org/drawingml/2006/table">
            <a:tbl>
              <a:tblPr/>
              <a:tblGrid>
                <a:gridCol w="4060031"/>
                <a:gridCol w="4060031"/>
                <a:gridCol w="4060031"/>
                <a:gridCol w="4060031"/>
              </a:tblGrid>
              <a:tr h="9110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 Italics"/>
                        </a:rPr>
                        <a:t>*Dollar amounts are in millions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elios Bold"/>
                        </a:rPr>
                        <a:t>FY '25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223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elios Bold"/>
                        </a:rPr>
                        <a:t>FY '26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223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elios Bold"/>
                        </a:rPr>
                        <a:t>YOY change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223B"/>
                    </a:solidFill>
                  </a:tcPr>
                </a:tc>
              </a:tr>
              <a:tr h="8071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2A2E3A"/>
                          </a:solidFill>
                          <a:latin typeface="Helios Bold"/>
                        </a:rPr>
                        <a:t>Revenue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$ 000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$ 000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71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2A2E3A"/>
                          </a:solidFill>
                          <a:latin typeface="Helios Bold"/>
                        </a:rPr>
                        <a:t>Expenses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71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2A2E3A"/>
                          </a:solidFill>
                          <a:latin typeface="Helios Bold"/>
                        </a:rPr>
                        <a:t>Profit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71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2A2E3A"/>
                          </a:solidFill>
                          <a:latin typeface="Helios Bold"/>
                        </a:rPr>
                        <a:t>Dividend/share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14" id="14"/>
          <p:cNvGrpSpPr/>
          <p:nvPr/>
        </p:nvGrpSpPr>
        <p:grpSpPr>
          <a:xfrm rot="0">
            <a:off x="5791654" y="8032242"/>
            <a:ext cx="8214541" cy="1226058"/>
            <a:chOff x="0" y="0"/>
            <a:chExt cx="12177574" cy="18175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77575" cy="1817559"/>
            </a:xfrm>
            <a:custGeom>
              <a:avLst/>
              <a:gdLst/>
              <a:ahLst/>
              <a:cxnLst/>
              <a:rect r="r" b="b" t="t" l="l"/>
              <a:pathLst>
                <a:path h="1817559" w="12177575">
                  <a:moveTo>
                    <a:pt x="28274" y="0"/>
                  </a:moveTo>
                  <a:lnTo>
                    <a:pt x="12149300" y="0"/>
                  </a:lnTo>
                  <a:cubicBezTo>
                    <a:pt x="12164916" y="0"/>
                    <a:pt x="12177575" y="12659"/>
                    <a:pt x="12177575" y="28274"/>
                  </a:cubicBezTo>
                  <a:lnTo>
                    <a:pt x="12177575" y="1789285"/>
                  </a:lnTo>
                  <a:cubicBezTo>
                    <a:pt x="12177575" y="1804900"/>
                    <a:pt x="12164916" y="1817559"/>
                    <a:pt x="12149300" y="1817559"/>
                  </a:cubicBezTo>
                  <a:lnTo>
                    <a:pt x="28274" y="1817559"/>
                  </a:lnTo>
                  <a:cubicBezTo>
                    <a:pt x="12659" y="1817559"/>
                    <a:pt x="0" y="1804900"/>
                    <a:pt x="0" y="1789285"/>
                  </a:cubicBezTo>
                  <a:lnTo>
                    <a:pt x="0" y="28274"/>
                  </a:lnTo>
                  <a:cubicBezTo>
                    <a:pt x="0" y="12659"/>
                    <a:pt x="12659" y="0"/>
                    <a:pt x="28274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177574" cy="185565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Customize</a:t>
              </a:r>
              <a:r>
                <a:rPr lang="en-US" sz="1500">
                  <a:solidFill>
                    <a:srgbClr val="2A2E3A"/>
                  </a:solidFill>
                  <a:latin typeface="Helios"/>
                </a:rPr>
                <a:t> this table! Just </a:t>
              </a:r>
              <a:r>
                <a:rPr lang="en-US" sz="1500">
                  <a:solidFill>
                    <a:srgbClr val="2A2E3A"/>
                  </a:solidFill>
                  <a:latin typeface="Helios Bold"/>
                </a:rPr>
                <a:t>right-click</a:t>
              </a:r>
              <a:r>
                <a:rPr lang="en-US" sz="1500">
                  <a:solidFill>
                    <a:srgbClr val="2A2E3A"/>
                  </a:solidFill>
                  <a:latin typeface="Helios"/>
                </a:rPr>
                <a:t> on any cell to see all the available table functions.</a:t>
              </a: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</a:rPr>
                <a:t>To merge,</a:t>
              </a:r>
              <a:r>
                <a:rPr lang="en-US" sz="1500">
                  <a:solidFill>
                    <a:srgbClr val="2A2E3A"/>
                  </a:solidFill>
                  <a:latin typeface="Helios Bold"/>
                </a:rPr>
                <a:t> first highlight</a:t>
              </a:r>
              <a:r>
                <a:rPr lang="en-US" sz="1500">
                  <a:solidFill>
                    <a:srgbClr val="2A2E3A"/>
                  </a:solidFill>
                  <a:latin typeface="Helios"/>
                </a:rPr>
                <a:t> two or more cells, then click </a:t>
              </a:r>
              <a:r>
                <a:rPr lang="en-US" sz="1500">
                  <a:solidFill>
                    <a:srgbClr val="2A2E3A"/>
                  </a:solidFill>
                  <a:latin typeface="Helios Bold"/>
                </a:rPr>
                <a:t>"Merge Cells" </a:t>
              </a:r>
              <a:r>
                <a:rPr lang="en-US" sz="1500">
                  <a:solidFill>
                    <a:srgbClr val="2A2E3A"/>
                  </a:solidFill>
                  <a:latin typeface="Helios"/>
                </a:rPr>
                <a:t>to organize your table according to your needs!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15916"/>
            <a:stretch>
              <a:fillRect/>
            </a:stretch>
          </p:blipFill>
          <p:spPr>
            <a:xfrm flipH="false" flipV="false">
              <a:off x="0" y="0"/>
              <a:ext cx="12128500" cy="67945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0897" t="0" r="0" b="25079"/>
            <a:stretch>
              <a:fillRect/>
            </a:stretch>
          </p:blipFill>
          <p:spPr>
            <a:xfrm flipH="false" flipV="false">
              <a:off x="12255500" y="0"/>
              <a:ext cx="12128500" cy="67945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7958" r="0" b="7958"/>
            <a:stretch>
              <a:fillRect/>
            </a:stretch>
          </p:blipFill>
          <p:spPr>
            <a:xfrm flipH="false" flipV="false">
              <a:off x="0" y="6921500"/>
              <a:ext cx="12128500" cy="679450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7958" r="0" b="7958"/>
            <a:stretch>
              <a:fillRect/>
            </a:stretch>
          </p:blipFill>
          <p:spPr>
            <a:xfrm flipH="false" flipV="false">
              <a:off x="12255500" y="6921500"/>
              <a:ext cx="12128500" cy="67945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6512262" y="3072577"/>
            <a:ext cx="5263476" cy="4141845"/>
            <a:chOff x="0" y="0"/>
            <a:chExt cx="1298489" cy="10217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98489" cy="1021785"/>
            </a:xfrm>
            <a:custGeom>
              <a:avLst/>
              <a:gdLst/>
              <a:ahLst/>
              <a:cxnLst/>
              <a:rect r="r" b="b" t="t" l="l"/>
              <a:pathLst>
                <a:path h="1021785" w="1298489">
                  <a:moveTo>
                    <a:pt x="649245" y="0"/>
                  </a:moveTo>
                  <a:lnTo>
                    <a:pt x="1298489" y="203200"/>
                  </a:lnTo>
                  <a:lnTo>
                    <a:pt x="1298489" y="818585"/>
                  </a:lnTo>
                  <a:lnTo>
                    <a:pt x="649245" y="1021785"/>
                  </a:lnTo>
                  <a:lnTo>
                    <a:pt x="0" y="818585"/>
                  </a:lnTo>
                  <a:lnTo>
                    <a:pt x="0" y="203200"/>
                  </a:lnTo>
                  <a:lnTo>
                    <a:pt x="649245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11125"/>
              <a:ext cx="1298489" cy="770960"/>
            </a:xfrm>
            <a:prstGeom prst="rect">
              <a:avLst/>
            </a:prstGeom>
          </p:spPr>
          <p:txBody>
            <a:bodyPr anchor="ctr" rtlCol="false" tIns="40519" lIns="40519" bIns="40519" rIns="40519"/>
            <a:lstStyle/>
            <a:p>
              <a:pPr algn="ctr">
                <a:lnSpc>
                  <a:spcPts val="167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296181" y="4510405"/>
            <a:ext cx="3695637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none">
                <a:solidFill>
                  <a:srgbClr val="FFFFFF"/>
                </a:solidFill>
                <a:latin typeface="Helios"/>
              </a:rPr>
              <a:t>Use this for a photo caption.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388743" y="8741816"/>
            <a:ext cx="7510515" cy="1032967"/>
            <a:chOff x="0" y="0"/>
            <a:chExt cx="11133897" cy="15313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133897" cy="1531313"/>
            </a:xfrm>
            <a:custGeom>
              <a:avLst/>
              <a:gdLst/>
              <a:ahLst/>
              <a:cxnLst/>
              <a:rect r="r" b="b" t="t" l="l"/>
              <a:pathLst>
                <a:path h="1531313" w="11133897">
                  <a:moveTo>
                    <a:pt x="30924" y="0"/>
                  </a:moveTo>
                  <a:lnTo>
                    <a:pt x="11102973" y="0"/>
                  </a:lnTo>
                  <a:cubicBezTo>
                    <a:pt x="11120051" y="0"/>
                    <a:pt x="11133897" y="13845"/>
                    <a:pt x="11133897" y="30924"/>
                  </a:cubicBezTo>
                  <a:lnTo>
                    <a:pt x="11133897" y="1500389"/>
                  </a:lnTo>
                  <a:cubicBezTo>
                    <a:pt x="11133897" y="1517468"/>
                    <a:pt x="11120051" y="1531313"/>
                    <a:pt x="11102973" y="1531313"/>
                  </a:cubicBezTo>
                  <a:lnTo>
                    <a:pt x="30924" y="1531313"/>
                  </a:lnTo>
                  <a:cubicBezTo>
                    <a:pt x="13845" y="1531313"/>
                    <a:pt x="0" y="1517468"/>
                    <a:pt x="0" y="1500389"/>
                  </a:cubicBezTo>
                  <a:lnTo>
                    <a:pt x="0" y="30924"/>
                  </a:lnTo>
                  <a:cubicBezTo>
                    <a:pt x="0" y="13845"/>
                    <a:pt x="13845" y="0"/>
                    <a:pt x="30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133897" cy="156941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</a:rPr>
                <a:t>Drag and drop your photo or video! Click the sample photo or video and delete. Select yours from the uploads tab, drag, and then drop inside the frame!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05334"/>
            <a:ext cx="4465420" cy="400944"/>
            <a:chOff x="0" y="0"/>
            <a:chExt cx="5953893" cy="5345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3917" cy="534592"/>
            </a:xfrm>
            <a:custGeom>
              <a:avLst/>
              <a:gdLst/>
              <a:ahLst/>
              <a:cxnLst/>
              <a:rect r="r" b="b" t="t" l="l"/>
              <a:pathLst>
                <a:path h="534592" w="453917">
                  <a:moveTo>
                    <a:pt x="0" y="0"/>
                  </a:moveTo>
                  <a:lnTo>
                    <a:pt x="453917" y="0"/>
                  </a:lnTo>
                  <a:lnTo>
                    <a:pt x="453917" y="534592"/>
                  </a:lnTo>
                  <a:lnTo>
                    <a:pt x="0" y="5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803450" y="-38"/>
              <a:ext cx="5150443" cy="534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1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2A2E3A"/>
                  </a:solidFill>
                  <a:latin typeface="Helios"/>
                </a:rPr>
                <a:t>ADD COMPANY NAME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01000" y="0"/>
            <a:ext cx="10287000" cy="1028700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4"/>
              <a:stretch>
                <a:fillRect l="-50093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2417480"/>
            <a:ext cx="889041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Connect with us.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4619308"/>
            <a:ext cx="7376287" cy="4775835"/>
            <a:chOff x="0" y="0"/>
            <a:chExt cx="9835050" cy="636778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76200"/>
              <a:ext cx="9835050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Email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40529"/>
              <a:ext cx="9835050" cy="70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hello@reallygreatsite.com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336588"/>
              <a:ext cx="9835050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Social Media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253317"/>
              <a:ext cx="9835050" cy="70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@reallygreatsite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749377"/>
              <a:ext cx="9835050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Call us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666105"/>
              <a:ext cx="9835050" cy="70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123-456-7890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-10800000">
            <a:off x="14447117" y="0"/>
            <a:ext cx="7681766" cy="3540443"/>
            <a:chOff x="0" y="0"/>
            <a:chExt cx="406400" cy="1873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0E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485775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18499" y="3091873"/>
            <a:ext cx="840801" cy="84079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8889" t="-80678" r="-88326" b="-22039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418499" y="2060287"/>
            <a:ext cx="840801" cy="840798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59676" t="-47805" r="-42987" b="-156382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418499" y="1028700"/>
            <a:ext cx="840801" cy="840798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98967" t="0" r="-40218" b="-125983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859928" y="4293788"/>
            <a:ext cx="2506383" cy="1451986"/>
            <a:chOff x="0" y="0"/>
            <a:chExt cx="1035847" cy="6000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35847" cy="600082"/>
            </a:xfrm>
            <a:custGeom>
              <a:avLst/>
              <a:gdLst/>
              <a:ahLst/>
              <a:cxnLst/>
              <a:rect r="r" b="b" t="t" l="l"/>
              <a:pathLst>
                <a:path h="600082" w="1035847">
                  <a:moveTo>
                    <a:pt x="0" y="0"/>
                  </a:moveTo>
                  <a:lnTo>
                    <a:pt x="1035847" y="0"/>
                  </a:lnTo>
                  <a:lnTo>
                    <a:pt x="1035847" y="600082"/>
                  </a:lnTo>
                  <a:lnTo>
                    <a:pt x="0" y="600082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035847" cy="62865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2A2E3A"/>
                  </a:solidFill>
                  <a:latin typeface="Helios"/>
                </a:rPr>
                <a:t>Write a note here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170152" y="5325375"/>
            <a:ext cx="2109563" cy="210956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2A2E3A"/>
                  </a:solidFill>
                  <a:latin typeface="Helios"/>
                </a:rPr>
                <a:t>Write a note here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692719" y="3873389"/>
            <a:ext cx="840801" cy="840798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-50094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804533" y="4904976"/>
            <a:ext cx="840801" cy="840798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2528" r="0" b="-47471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466216" y="7434938"/>
            <a:ext cx="1793084" cy="179308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2A2E3A"/>
                  </a:solidFill>
                  <a:latin typeface="Helios"/>
                </a:rPr>
                <a:t>Copy a note, drag to the board, and write your ideas.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366311" y="7434938"/>
            <a:ext cx="1793084" cy="179308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2A2E3A"/>
                  </a:solidFill>
                  <a:latin typeface="Helios"/>
                </a:rPr>
                <a:t>Copy a note, drag to the board, and write your ideas.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8700" y="6935622"/>
            <a:ext cx="4290305" cy="2292401"/>
            <a:chOff x="0" y="0"/>
            <a:chExt cx="3236668" cy="172942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236668" cy="1729420"/>
            </a:xfrm>
            <a:custGeom>
              <a:avLst/>
              <a:gdLst/>
              <a:ahLst/>
              <a:cxnLst/>
              <a:rect r="r" b="b" t="t" l="l"/>
              <a:pathLst>
                <a:path h="1729420" w="3236668">
                  <a:moveTo>
                    <a:pt x="54135" y="0"/>
                  </a:moveTo>
                  <a:lnTo>
                    <a:pt x="3182532" y="0"/>
                  </a:lnTo>
                  <a:cubicBezTo>
                    <a:pt x="3212430" y="0"/>
                    <a:pt x="3236668" y="24237"/>
                    <a:pt x="3236668" y="54135"/>
                  </a:cubicBezTo>
                  <a:lnTo>
                    <a:pt x="3236668" y="1675285"/>
                  </a:lnTo>
                  <a:cubicBezTo>
                    <a:pt x="3236668" y="1689642"/>
                    <a:pt x="3230964" y="1703412"/>
                    <a:pt x="3220812" y="1713564"/>
                  </a:cubicBezTo>
                  <a:cubicBezTo>
                    <a:pt x="3210659" y="1723717"/>
                    <a:pt x="3196890" y="1729420"/>
                    <a:pt x="3182532" y="1729420"/>
                  </a:cubicBezTo>
                  <a:lnTo>
                    <a:pt x="54135" y="1729420"/>
                  </a:lnTo>
                  <a:cubicBezTo>
                    <a:pt x="24237" y="1729420"/>
                    <a:pt x="0" y="1705183"/>
                    <a:pt x="0" y="1675285"/>
                  </a:cubicBezTo>
                  <a:lnTo>
                    <a:pt x="0" y="54135"/>
                  </a:lnTo>
                  <a:cubicBezTo>
                    <a:pt x="0" y="39778"/>
                    <a:pt x="5704" y="26008"/>
                    <a:pt x="15856" y="15856"/>
                  </a:cubicBezTo>
                  <a:cubicBezTo>
                    <a:pt x="26008" y="5704"/>
                    <a:pt x="39778" y="0"/>
                    <a:pt x="54135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3236668" cy="1757995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>
                <a:lnSpc>
                  <a:spcPts val="1960"/>
                </a:lnSpc>
              </a:pPr>
              <a:r>
                <a:rPr lang="en-US" sz="1400">
                  <a:solidFill>
                    <a:srgbClr val="2A2E3A"/>
                  </a:solidFill>
                  <a:latin typeface="Helios Bold"/>
                </a:rPr>
                <a:t>Tip: 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Collaboration makes teamwork easier! Click "Share" and invite your teammates to fill this up. Use this page for bulletins, brainstorms, and other fun team ideas. </a:t>
              </a:r>
            </a:p>
            <a:p>
              <a:pPr>
                <a:lnSpc>
                  <a:spcPts val="1960"/>
                </a:lnSpc>
              </a:pPr>
            </a:p>
            <a:p>
              <a:pPr>
                <a:lnSpc>
                  <a:spcPts val="1960"/>
                </a:lnSpc>
              </a:pPr>
              <a:r>
                <a:rPr lang="en-US" sz="1400">
                  <a:solidFill>
                    <a:srgbClr val="2A2E3A"/>
                  </a:solidFill>
                  <a:latin typeface="Helios Bold"/>
                </a:rPr>
                <a:t>Right-click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 on the </a:t>
              </a:r>
              <a:r>
                <a:rPr lang="en-US" sz="1400">
                  <a:solidFill>
                    <a:srgbClr val="2A2E3A"/>
                  </a:solidFill>
                  <a:latin typeface="Helios Bold"/>
                </a:rPr>
                <a:t>background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 of the slide, or on the </a:t>
              </a:r>
              <a:r>
                <a:rPr lang="en-US" sz="1400">
                  <a:solidFill>
                    <a:srgbClr val="2A2E3A"/>
                  </a:solidFill>
                  <a:latin typeface="Helios Bold"/>
                </a:rPr>
                <a:t>thumbnail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 below, for the option to </a:t>
              </a:r>
              <a:r>
                <a:rPr lang="en-US" sz="1400">
                  <a:solidFill>
                    <a:srgbClr val="2A2E3A"/>
                  </a:solidFill>
                  <a:latin typeface="Helios Bold"/>
                </a:rPr>
                <a:t>expand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 this page into a </a:t>
              </a:r>
              <a:r>
                <a:rPr lang="en-US" sz="1400">
                  <a:solidFill>
                    <a:srgbClr val="2A2E3A"/>
                  </a:solidFill>
                  <a:latin typeface="Helios Bold"/>
                </a:rPr>
                <a:t>whiteboard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 for more space!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28700" y="1019175"/>
            <a:ext cx="5775833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A2E3A"/>
                </a:solidFill>
                <a:latin typeface="TT Hoves Bold"/>
              </a:rPr>
              <a:t>Collaborate on a Whiteboard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479889" cy="10287000"/>
            <a:chOff x="0" y="0"/>
            <a:chExt cx="170663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66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06637">
                  <a:moveTo>
                    <a:pt x="0" y="0"/>
                  </a:moveTo>
                  <a:lnTo>
                    <a:pt x="1706637" y="0"/>
                  </a:lnTo>
                  <a:lnTo>
                    <a:pt x="17066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706637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31335" y="4282367"/>
            <a:ext cx="3086100" cy="1371195"/>
            <a:chOff x="0" y="0"/>
            <a:chExt cx="812800" cy="3611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361138"/>
            </a:xfrm>
            <a:custGeom>
              <a:avLst/>
              <a:gdLst/>
              <a:ahLst/>
              <a:cxnLst/>
              <a:rect r="r" b="b" t="t" l="l"/>
              <a:pathLst>
                <a:path h="361138" w="812800">
                  <a:moveTo>
                    <a:pt x="75259" y="0"/>
                  </a:moveTo>
                  <a:lnTo>
                    <a:pt x="737541" y="0"/>
                  </a:lnTo>
                  <a:cubicBezTo>
                    <a:pt x="779105" y="0"/>
                    <a:pt x="812800" y="33695"/>
                    <a:pt x="812800" y="75259"/>
                  </a:cubicBezTo>
                  <a:lnTo>
                    <a:pt x="812800" y="285879"/>
                  </a:lnTo>
                  <a:cubicBezTo>
                    <a:pt x="812800" y="305839"/>
                    <a:pt x="804871" y="324981"/>
                    <a:pt x="790757" y="339095"/>
                  </a:cubicBezTo>
                  <a:cubicBezTo>
                    <a:pt x="776643" y="353209"/>
                    <a:pt x="757501" y="361138"/>
                    <a:pt x="737541" y="361138"/>
                  </a:cubicBezTo>
                  <a:lnTo>
                    <a:pt x="75259" y="361138"/>
                  </a:lnTo>
                  <a:cubicBezTo>
                    <a:pt x="33695" y="361138"/>
                    <a:pt x="0" y="327443"/>
                    <a:pt x="0" y="285879"/>
                  </a:cubicBezTo>
                  <a:lnTo>
                    <a:pt x="0" y="75259"/>
                  </a:lnTo>
                  <a:cubicBezTo>
                    <a:pt x="0" y="33695"/>
                    <a:pt x="33695" y="0"/>
                    <a:pt x="75259" y="0"/>
                  </a:cubicBezTo>
                  <a:close/>
                </a:path>
              </a:pathLst>
            </a:custGeom>
            <a:solidFill>
              <a:srgbClr val="2A2E3A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4182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Helios Bold"/>
                </a:rPr>
                <a:t>Add a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Helios Bold"/>
                </a:rPr>
                <a:t>main topic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14117431" y="4950979"/>
            <a:ext cx="1108954" cy="19050"/>
          </a:xfrm>
          <a:prstGeom prst="line">
            <a:avLst/>
          </a:prstGeom>
          <a:ln cap="flat" w="19050">
            <a:solidFill>
              <a:srgbClr val="2A2E3A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13251770" y="3951612"/>
            <a:ext cx="984866" cy="19050"/>
          </a:xfrm>
          <a:prstGeom prst="line">
            <a:avLst/>
          </a:prstGeom>
          <a:ln cap="flat" w="19050">
            <a:solidFill>
              <a:srgbClr val="2A2E3A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10497748" y="5965266"/>
            <a:ext cx="1152881" cy="19050"/>
          </a:xfrm>
          <a:prstGeom prst="line">
            <a:avLst/>
          </a:prstGeom>
          <a:ln cap="flat" w="19050">
            <a:solidFill>
              <a:srgbClr val="2A2E3A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9746961" y="4960458"/>
            <a:ext cx="1284377" cy="19050"/>
          </a:xfrm>
          <a:prstGeom prst="line">
            <a:avLst/>
          </a:prstGeom>
          <a:ln cap="flat" w="19050">
            <a:solidFill>
              <a:srgbClr val="2A2E3A"/>
            </a:solidFill>
            <a:prstDash val="lgDash"/>
            <a:headEnd type="none" len="sm" w="sm"/>
            <a:tailEnd type="arrow" len="sm" w="med"/>
          </a:ln>
        </p:spPr>
      </p:sp>
      <p:grpSp>
        <p:nvGrpSpPr>
          <p:cNvPr name="Group 12" id="12"/>
          <p:cNvGrpSpPr/>
          <p:nvPr/>
        </p:nvGrpSpPr>
        <p:grpSpPr>
          <a:xfrm rot="0">
            <a:off x="7251414" y="4505276"/>
            <a:ext cx="2495550" cy="933450"/>
            <a:chOff x="0" y="0"/>
            <a:chExt cx="657264" cy="2458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4E4E4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Add a related idea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869660" y="2706458"/>
            <a:ext cx="2495550" cy="933450"/>
            <a:chOff x="0" y="0"/>
            <a:chExt cx="657264" cy="2458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4E4E4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Add a related idea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47775" y="6296021"/>
            <a:ext cx="2495550" cy="933450"/>
            <a:chOff x="0" y="0"/>
            <a:chExt cx="657264" cy="24584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4E4E4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Add a related idea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226382" y="4491807"/>
            <a:ext cx="2495550" cy="933450"/>
            <a:chOff x="0" y="0"/>
            <a:chExt cx="657264" cy="24584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4E4E4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Add a related idea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132063" y="1038225"/>
            <a:ext cx="2495550" cy="933450"/>
            <a:chOff x="0" y="0"/>
            <a:chExt cx="657264" cy="2458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8223B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Helios Bold"/>
                </a:rPr>
                <a:t>Add more sub-ideas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13223766" y="2096179"/>
            <a:ext cx="1297516" cy="19050"/>
          </a:xfrm>
          <a:prstGeom prst="line">
            <a:avLst/>
          </a:prstGeom>
          <a:ln cap="flat" w="19050">
            <a:solidFill>
              <a:srgbClr val="2A2E3A"/>
            </a:solidFill>
            <a:prstDash val="lgDash"/>
            <a:headEnd type="none" len="sm" w="sm"/>
            <a:tailEnd type="arrow" len="sm" w="med"/>
          </a:ln>
        </p:spPr>
      </p:sp>
      <p:grpSp>
        <p:nvGrpSpPr>
          <p:cNvPr name="Group 28" id="28"/>
          <p:cNvGrpSpPr/>
          <p:nvPr/>
        </p:nvGrpSpPr>
        <p:grpSpPr>
          <a:xfrm rot="0">
            <a:off x="15052389" y="1028700"/>
            <a:ext cx="2495550" cy="933450"/>
            <a:chOff x="0" y="0"/>
            <a:chExt cx="657264" cy="24584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8223B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Helios Bold"/>
                </a:rPr>
                <a:t>Add more sub-ideas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>
            <a:off x="14055727" y="2324779"/>
            <a:ext cx="2306144" cy="19050"/>
          </a:xfrm>
          <a:prstGeom prst="line">
            <a:avLst/>
          </a:prstGeom>
          <a:ln cap="flat" w="19050">
            <a:solidFill>
              <a:srgbClr val="2A2E3A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>
            <a:off x="10042217" y="2075048"/>
            <a:ext cx="1398113" cy="19050"/>
          </a:xfrm>
          <a:prstGeom prst="line">
            <a:avLst/>
          </a:prstGeom>
          <a:ln cap="flat" w="19050">
            <a:solidFill>
              <a:srgbClr val="2A2E3A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>
            <a:off x="9432629" y="1499653"/>
            <a:ext cx="1699445" cy="19050"/>
          </a:xfrm>
          <a:prstGeom prst="line">
            <a:avLst/>
          </a:prstGeom>
          <a:ln cap="flat" w="19050">
            <a:solidFill>
              <a:srgbClr val="2A2E3A"/>
            </a:solidFill>
            <a:prstDash val="lgDash"/>
            <a:headEnd type="none" len="sm" w="sm"/>
            <a:tailEnd type="arrow" len="sm" w="med"/>
          </a:ln>
        </p:spPr>
      </p:sp>
      <p:grpSp>
        <p:nvGrpSpPr>
          <p:cNvPr name="Group 34" id="34"/>
          <p:cNvGrpSpPr/>
          <p:nvPr/>
        </p:nvGrpSpPr>
        <p:grpSpPr>
          <a:xfrm rot="0">
            <a:off x="9100050" y="2664196"/>
            <a:ext cx="1866900" cy="940308"/>
            <a:chOff x="0" y="0"/>
            <a:chExt cx="491694" cy="24765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91694" cy="247653"/>
            </a:xfrm>
            <a:custGeom>
              <a:avLst/>
              <a:gdLst/>
              <a:ahLst/>
              <a:cxnLst/>
              <a:rect r="r" b="b" t="t" l="l"/>
              <a:pathLst>
                <a:path h="247653" w="491694">
                  <a:moveTo>
                    <a:pt x="0" y="0"/>
                  </a:moveTo>
                  <a:lnTo>
                    <a:pt x="491694" y="0"/>
                  </a:lnTo>
                  <a:lnTo>
                    <a:pt x="491694" y="247653"/>
                  </a:lnTo>
                  <a:lnTo>
                    <a:pt x="0" y="24765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491694" cy="28575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Add even more sub-ideas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565739" y="1043252"/>
            <a:ext cx="1866900" cy="940308"/>
            <a:chOff x="0" y="0"/>
            <a:chExt cx="491694" cy="24765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91694" cy="247653"/>
            </a:xfrm>
            <a:custGeom>
              <a:avLst/>
              <a:gdLst/>
              <a:ahLst/>
              <a:cxnLst/>
              <a:rect r="r" b="b" t="t" l="l"/>
              <a:pathLst>
                <a:path h="247653" w="491694">
                  <a:moveTo>
                    <a:pt x="0" y="0"/>
                  </a:moveTo>
                  <a:lnTo>
                    <a:pt x="491694" y="0"/>
                  </a:lnTo>
                  <a:lnTo>
                    <a:pt x="491694" y="247653"/>
                  </a:lnTo>
                  <a:lnTo>
                    <a:pt x="0" y="24765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491694" cy="28575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Add even more sub-ideas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7581835" y="8618116"/>
            <a:ext cx="2495550" cy="933450"/>
            <a:chOff x="0" y="0"/>
            <a:chExt cx="657264" cy="24584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E8223B"/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Helios Bold"/>
                </a:rPr>
                <a:t>Add more sub-ideas</a:t>
              </a:r>
            </a:p>
          </p:txBody>
        </p:sp>
      </p:grpSp>
      <p:sp>
        <p:nvSpPr>
          <p:cNvPr name="AutoShape 43" id="43"/>
          <p:cNvSpPr/>
          <p:nvPr/>
        </p:nvSpPr>
        <p:spPr>
          <a:xfrm>
            <a:off x="8976146" y="7914268"/>
            <a:ext cx="1917096" cy="19050"/>
          </a:xfrm>
          <a:prstGeom prst="line">
            <a:avLst/>
          </a:prstGeom>
          <a:ln cap="flat" w="19050">
            <a:solidFill>
              <a:srgbClr val="2A2E3A"/>
            </a:solidFill>
            <a:prstDash val="lgDash"/>
            <a:headEnd type="none" len="sm" w="sm"/>
            <a:tailEnd type="arrow" len="sm" w="med"/>
          </a:ln>
        </p:spPr>
      </p:sp>
      <p:grpSp>
        <p:nvGrpSpPr>
          <p:cNvPr name="Group 44" id="44"/>
          <p:cNvGrpSpPr/>
          <p:nvPr/>
        </p:nvGrpSpPr>
        <p:grpSpPr>
          <a:xfrm rot="0">
            <a:off x="11376974" y="8048621"/>
            <a:ext cx="2495550" cy="933450"/>
            <a:chOff x="0" y="0"/>
            <a:chExt cx="657264" cy="2458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8223B"/>
            </a:solidFill>
            <a:ln cap="sq">
              <a:noFill/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Helios Bold"/>
                </a:rPr>
                <a:t>Add more sub-ideas</a:t>
              </a:r>
            </a:p>
          </p:txBody>
        </p:sp>
      </p:grpSp>
      <p:sp>
        <p:nvSpPr>
          <p:cNvPr name="AutoShape 47" id="47"/>
          <p:cNvSpPr/>
          <p:nvPr/>
        </p:nvSpPr>
        <p:spPr>
          <a:xfrm>
            <a:off x="10233916" y="7862883"/>
            <a:ext cx="1504692" cy="19050"/>
          </a:xfrm>
          <a:prstGeom prst="line">
            <a:avLst/>
          </a:prstGeom>
          <a:ln cap="flat" w="19050">
            <a:solidFill>
              <a:srgbClr val="2A2E3A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>
            <a:off x="13527319" y="7759428"/>
            <a:ext cx="1959037" cy="19050"/>
          </a:xfrm>
          <a:prstGeom prst="line">
            <a:avLst/>
          </a:prstGeom>
          <a:ln cap="flat" w="19050">
            <a:solidFill>
              <a:srgbClr val="2A2E3A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13872514" y="8501676"/>
            <a:ext cx="1668203" cy="19050"/>
          </a:xfrm>
          <a:prstGeom prst="line">
            <a:avLst/>
          </a:prstGeom>
          <a:ln cap="flat" w="19050">
            <a:solidFill>
              <a:srgbClr val="2A2E3A"/>
            </a:solidFill>
            <a:prstDash val="lgDash"/>
            <a:headEnd type="none" len="sm" w="sm"/>
            <a:tailEnd type="arrow" len="sm" w="med"/>
          </a:ln>
        </p:spPr>
      </p:sp>
      <p:grpSp>
        <p:nvGrpSpPr>
          <p:cNvPr name="Group 50" id="50"/>
          <p:cNvGrpSpPr/>
          <p:nvPr/>
        </p:nvGrpSpPr>
        <p:grpSpPr>
          <a:xfrm rot="0">
            <a:off x="14607257" y="6082252"/>
            <a:ext cx="1866900" cy="940308"/>
            <a:chOff x="0" y="0"/>
            <a:chExt cx="491694" cy="247653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491694" cy="247653"/>
            </a:xfrm>
            <a:custGeom>
              <a:avLst/>
              <a:gdLst/>
              <a:ahLst/>
              <a:cxnLst/>
              <a:rect r="r" b="b" t="t" l="l"/>
              <a:pathLst>
                <a:path h="247653" w="491694">
                  <a:moveTo>
                    <a:pt x="0" y="0"/>
                  </a:moveTo>
                  <a:lnTo>
                    <a:pt x="491694" y="0"/>
                  </a:lnTo>
                  <a:lnTo>
                    <a:pt x="491694" y="247653"/>
                  </a:lnTo>
                  <a:lnTo>
                    <a:pt x="0" y="24765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491694" cy="28575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Add even more sub-ideas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5540707" y="8032263"/>
            <a:ext cx="1866900" cy="940308"/>
            <a:chOff x="0" y="0"/>
            <a:chExt cx="491694" cy="247653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491694" cy="247653"/>
            </a:xfrm>
            <a:custGeom>
              <a:avLst/>
              <a:gdLst/>
              <a:ahLst/>
              <a:cxnLst/>
              <a:rect r="r" b="b" t="t" l="l"/>
              <a:pathLst>
                <a:path h="247653" w="491694">
                  <a:moveTo>
                    <a:pt x="0" y="0"/>
                  </a:moveTo>
                  <a:lnTo>
                    <a:pt x="491694" y="0"/>
                  </a:lnTo>
                  <a:lnTo>
                    <a:pt x="491694" y="247653"/>
                  </a:lnTo>
                  <a:lnTo>
                    <a:pt x="0" y="24765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491694" cy="28575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Add even more sub-ideas</a:t>
              </a: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1028700" y="1019175"/>
            <a:ext cx="4632039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Collaborate on a Whiteboard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1028700" y="6935622"/>
            <a:ext cx="4290305" cy="2292401"/>
            <a:chOff x="0" y="0"/>
            <a:chExt cx="3236668" cy="172942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3236668" cy="1729420"/>
            </a:xfrm>
            <a:custGeom>
              <a:avLst/>
              <a:gdLst/>
              <a:ahLst/>
              <a:cxnLst/>
              <a:rect r="r" b="b" t="t" l="l"/>
              <a:pathLst>
                <a:path h="1729420" w="3236668">
                  <a:moveTo>
                    <a:pt x="54135" y="0"/>
                  </a:moveTo>
                  <a:lnTo>
                    <a:pt x="3182532" y="0"/>
                  </a:lnTo>
                  <a:cubicBezTo>
                    <a:pt x="3212430" y="0"/>
                    <a:pt x="3236668" y="24237"/>
                    <a:pt x="3236668" y="54135"/>
                  </a:cubicBezTo>
                  <a:lnTo>
                    <a:pt x="3236668" y="1675285"/>
                  </a:lnTo>
                  <a:cubicBezTo>
                    <a:pt x="3236668" y="1689642"/>
                    <a:pt x="3230964" y="1703412"/>
                    <a:pt x="3220812" y="1713564"/>
                  </a:cubicBezTo>
                  <a:cubicBezTo>
                    <a:pt x="3210659" y="1723717"/>
                    <a:pt x="3196890" y="1729420"/>
                    <a:pt x="3182532" y="1729420"/>
                  </a:cubicBezTo>
                  <a:lnTo>
                    <a:pt x="54135" y="1729420"/>
                  </a:lnTo>
                  <a:cubicBezTo>
                    <a:pt x="24237" y="1729420"/>
                    <a:pt x="0" y="1705183"/>
                    <a:pt x="0" y="1675285"/>
                  </a:cubicBezTo>
                  <a:lnTo>
                    <a:pt x="0" y="54135"/>
                  </a:lnTo>
                  <a:cubicBezTo>
                    <a:pt x="0" y="39778"/>
                    <a:pt x="5704" y="26008"/>
                    <a:pt x="15856" y="15856"/>
                  </a:cubicBezTo>
                  <a:cubicBezTo>
                    <a:pt x="26008" y="5704"/>
                    <a:pt x="39778" y="0"/>
                    <a:pt x="54135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28575"/>
              <a:ext cx="3236668" cy="1757995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>
                <a:lnSpc>
                  <a:spcPts val="1960"/>
                </a:lnSpc>
              </a:pPr>
              <a:r>
                <a:rPr lang="en-US" sz="1400">
                  <a:solidFill>
                    <a:srgbClr val="2A2E3A"/>
                  </a:solidFill>
                  <a:latin typeface="Helios Bold"/>
                </a:rPr>
                <a:t>Tip: 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Collaboration makes teamwork easier! Click "Share" and invite your teammates to fill this up. Use this page for bulletins, brainstorms, and other fun team ideas. </a:t>
              </a:r>
            </a:p>
            <a:p>
              <a:pPr>
                <a:lnSpc>
                  <a:spcPts val="1960"/>
                </a:lnSpc>
              </a:pPr>
            </a:p>
            <a:p>
              <a:pPr>
                <a:lnSpc>
                  <a:spcPts val="1960"/>
                </a:lnSpc>
              </a:pPr>
              <a:r>
                <a:rPr lang="en-US" sz="1400">
                  <a:solidFill>
                    <a:srgbClr val="2A2E3A"/>
                  </a:solidFill>
                  <a:latin typeface="Helios Bold"/>
                </a:rPr>
                <a:t>Right-click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 on the </a:t>
              </a:r>
              <a:r>
                <a:rPr lang="en-US" sz="1400">
                  <a:solidFill>
                    <a:srgbClr val="2A2E3A"/>
                  </a:solidFill>
                  <a:latin typeface="Helios Bold"/>
                </a:rPr>
                <a:t>background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 of the slide, or on the </a:t>
              </a:r>
              <a:r>
                <a:rPr lang="en-US" sz="1400">
                  <a:solidFill>
                    <a:srgbClr val="2A2E3A"/>
                  </a:solidFill>
                  <a:latin typeface="Helios Bold"/>
                </a:rPr>
                <a:t>thumbnail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 below, for the option to </a:t>
              </a:r>
              <a:r>
                <a:rPr lang="en-US" sz="1400">
                  <a:solidFill>
                    <a:srgbClr val="2A2E3A"/>
                  </a:solidFill>
                  <a:latin typeface="Helios Bold"/>
                </a:rPr>
                <a:t>expand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 this page into a </a:t>
              </a:r>
              <a:r>
                <a:rPr lang="en-US" sz="1400">
                  <a:solidFill>
                    <a:srgbClr val="2A2E3A"/>
                  </a:solidFill>
                  <a:latin typeface="Helios Bold"/>
                </a:rPr>
                <a:t>whiteboard</a:t>
              </a:r>
              <a:r>
                <a:rPr lang="en-US" sz="1400">
                  <a:solidFill>
                    <a:srgbClr val="2A2E3A"/>
                  </a:solidFill>
                  <a:latin typeface="Helios"/>
                </a:rPr>
                <a:t> for more space!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54590" y="1028700"/>
            <a:ext cx="2404710" cy="24047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15901" y="4088937"/>
            <a:ext cx="2222164" cy="2585791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6479889" cy="10287000"/>
            <a:chOff x="0" y="0"/>
            <a:chExt cx="1706637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066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06637">
                  <a:moveTo>
                    <a:pt x="0" y="0"/>
                  </a:moveTo>
                  <a:lnTo>
                    <a:pt x="1706637" y="0"/>
                  </a:lnTo>
                  <a:lnTo>
                    <a:pt x="17066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706637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60292" y="4238509"/>
            <a:ext cx="3248291" cy="2436218"/>
            <a:chOff x="0" y="0"/>
            <a:chExt cx="812800" cy="609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339500" y="4238509"/>
            <a:ext cx="3248291" cy="2436218"/>
            <a:chOff x="0" y="0"/>
            <a:chExt cx="812800" cy="609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966572" y="1028700"/>
            <a:ext cx="3206280" cy="2404710"/>
            <a:chOff x="0" y="0"/>
            <a:chExt cx="812800" cy="6096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609600" y="0"/>
                  </a:lnTo>
                  <a:lnTo>
                    <a:pt x="8128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760292" y="1028700"/>
            <a:ext cx="3206280" cy="2404710"/>
            <a:chOff x="0" y="0"/>
            <a:chExt cx="812800" cy="6096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609600"/>
                  </a:moveTo>
                  <a:lnTo>
                    <a:pt x="609600" y="609600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365121" y="7331952"/>
            <a:ext cx="2201540" cy="1926348"/>
            <a:chOff x="0" y="0"/>
            <a:chExt cx="812800" cy="711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0" y="50800"/>
                  </a:moveTo>
                  <a:lnTo>
                    <a:pt x="406400" y="0"/>
                  </a:lnTo>
                  <a:lnTo>
                    <a:pt x="812800" y="50800"/>
                  </a:lnTo>
                  <a:lnTo>
                    <a:pt x="812800" y="660400"/>
                  </a:lnTo>
                  <a:lnTo>
                    <a:pt x="406400" y="711200"/>
                  </a:lnTo>
                  <a:lnTo>
                    <a:pt x="0" y="6604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2700"/>
              <a:ext cx="8128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923200" y="7590250"/>
            <a:ext cx="3336100" cy="1668050"/>
            <a:chOff x="0" y="0"/>
            <a:chExt cx="812800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922483" y="7715250"/>
            <a:ext cx="3086100" cy="1543050"/>
            <a:chOff x="0" y="0"/>
            <a:chExt cx="812800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28700" y="1019175"/>
            <a:ext cx="463203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Resource 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Page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6747510"/>
            <a:ext cx="4283761" cy="251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Use these design resources</a:t>
            </a: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in your Canva Presentation. Happy designing! 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Delete or hide this page </a:t>
            </a: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before presenting.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479889" cy="10287000"/>
            <a:chOff x="0" y="0"/>
            <a:chExt cx="170663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66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06637">
                  <a:moveTo>
                    <a:pt x="0" y="0"/>
                  </a:moveTo>
                  <a:lnTo>
                    <a:pt x="1706637" y="0"/>
                  </a:lnTo>
                  <a:lnTo>
                    <a:pt x="17066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706637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19175"/>
            <a:ext cx="463203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Resource 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747510"/>
            <a:ext cx="4283761" cy="251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Use these design resources</a:t>
            </a: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in your Canva Presentation. Happy designing! 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Delete or hide this page </a:t>
            </a: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before presenting.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855544" y="8563534"/>
            <a:ext cx="980283" cy="276262"/>
          </a:xfrm>
          <a:custGeom>
            <a:avLst/>
            <a:gdLst/>
            <a:ahLst/>
            <a:cxnLst/>
            <a:rect r="r" b="b" t="t" l="l"/>
            <a:pathLst>
              <a:path h="276262" w="980283">
                <a:moveTo>
                  <a:pt x="0" y="0"/>
                </a:moveTo>
                <a:lnTo>
                  <a:pt x="980283" y="0"/>
                </a:lnTo>
                <a:lnTo>
                  <a:pt x="980283" y="276262"/>
                </a:lnTo>
                <a:lnTo>
                  <a:pt x="0" y="276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16330" y="1331774"/>
            <a:ext cx="879662" cy="879662"/>
          </a:xfrm>
          <a:custGeom>
            <a:avLst/>
            <a:gdLst/>
            <a:ahLst/>
            <a:cxnLst/>
            <a:rect r="r" b="b" t="t" l="l"/>
            <a:pathLst>
              <a:path h="879662" w="879662">
                <a:moveTo>
                  <a:pt x="0" y="0"/>
                </a:moveTo>
                <a:lnTo>
                  <a:pt x="879662" y="0"/>
                </a:lnTo>
                <a:lnTo>
                  <a:pt x="879662" y="879663"/>
                </a:lnTo>
                <a:lnTo>
                  <a:pt x="0" y="879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22174" y="6509891"/>
            <a:ext cx="1026328" cy="1173556"/>
          </a:xfrm>
          <a:custGeom>
            <a:avLst/>
            <a:gdLst/>
            <a:ahLst/>
            <a:cxnLst/>
            <a:rect r="r" b="b" t="t" l="l"/>
            <a:pathLst>
              <a:path h="1173556" w="1026328">
                <a:moveTo>
                  <a:pt x="0" y="0"/>
                </a:moveTo>
                <a:lnTo>
                  <a:pt x="1026328" y="0"/>
                </a:lnTo>
                <a:lnTo>
                  <a:pt x="1026328" y="1173556"/>
                </a:lnTo>
                <a:lnTo>
                  <a:pt x="0" y="1173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36882" y="6509891"/>
            <a:ext cx="838559" cy="1173556"/>
          </a:xfrm>
          <a:custGeom>
            <a:avLst/>
            <a:gdLst/>
            <a:ahLst/>
            <a:cxnLst/>
            <a:rect r="r" b="b" t="t" l="l"/>
            <a:pathLst>
              <a:path h="1173556" w="838559">
                <a:moveTo>
                  <a:pt x="0" y="0"/>
                </a:moveTo>
                <a:lnTo>
                  <a:pt x="838559" y="0"/>
                </a:lnTo>
                <a:lnTo>
                  <a:pt x="838559" y="1173556"/>
                </a:lnTo>
                <a:lnTo>
                  <a:pt x="0" y="1173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33310" y="6704061"/>
            <a:ext cx="1173556" cy="785215"/>
          </a:xfrm>
          <a:custGeom>
            <a:avLst/>
            <a:gdLst/>
            <a:ahLst/>
            <a:cxnLst/>
            <a:rect r="r" b="b" t="t" l="l"/>
            <a:pathLst>
              <a:path h="785215" w="1173556">
                <a:moveTo>
                  <a:pt x="0" y="0"/>
                </a:moveTo>
                <a:lnTo>
                  <a:pt x="1173556" y="0"/>
                </a:lnTo>
                <a:lnTo>
                  <a:pt x="1173556" y="785216"/>
                </a:lnTo>
                <a:lnTo>
                  <a:pt x="0" y="785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78518" y="6669841"/>
            <a:ext cx="1173556" cy="853656"/>
          </a:xfrm>
          <a:custGeom>
            <a:avLst/>
            <a:gdLst/>
            <a:ahLst/>
            <a:cxnLst/>
            <a:rect r="r" b="b" t="t" l="l"/>
            <a:pathLst>
              <a:path h="853656" w="1173556">
                <a:moveTo>
                  <a:pt x="0" y="0"/>
                </a:moveTo>
                <a:lnTo>
                  <a:pt x="1173556" y="0"/>
                </a:lnTo>
                <a:lnTo>
                  <a:pt x="1173556" y="853656"/>
                </a:lnTo>
                <a:lnTo>
                  <a:pt x="0" y="8536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12877" y="8145030"/>
            <a:ext cx="886568" cy="1113270"/>
          </a:xfrm>
          <a:custGeom>
            <a:avLst/>
            <a:gdLst/>
            <a:ahLst/>
            <a:cxnLst/>
            <a:rect r="r" b="b" t="t" l="l"/>
            <a:pathLst>
              <a:path h="1113270" w="886568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85177" y="3029730"/>
            <a:ext cx="541969" cy="1173556"/>
          </a:xfrm>
          <a:custGeom>
            <a:avLst/>
            <a:gdLst/>
            <a:ahLst/>
            <a:cxnLst/>
            <a:rect r="r" b="b" t="t" l="l"/>
            <a:pathLst>
              <a:path h="1173556" w="541969">
                <a:moveTo>
                  <a:pt x="0" y="0"/>
                </a:moveTo>
                <a:lnTo>
                  <a:pt x="541969" y="0"/>
                </a:lnTo>
                <a:lnTo>
                  <a:pt x="54196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76528" y="4770119"/>
            <a:ext cx="1173556" cy="1147951"/>
          </a:xfrm>
          <a:custGeom>
            <a:avLst/>
            <a:gdLst/>
            <a:ahLst/>
            <a:cxnLst/>
            <a:rect r="r" b="b" t="t" l="l"/>
            <a:pathLst>
              <a:path h="1147951" w="1173556">
                <a:moveTo>
                  <a:pt x="0" y="0"/>
                </a:moveTo>
                <a:lnTo>
                  <a:pt x="1173555" y="0"/>
                </a:lnTo>
                <a:lnTo>
                  <a:pt x="1173555" y="1147950"/>
                </a:lnTo>
                <a:lnTo>
                  <a:pt x="0" y="11479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248561" y="4757316"/>
            <a:ext cx="1173556" cy="1173556"/>
          </a:xfrm>
          <a:custGeom>
            <a:avLst/>
            <a:gdLst/>
            <a:ahLst/>
            <a:cxnLst/>
            <a:rect r="r" b="b" t="t" l="l"/>
            <a:pathLst>
              <a:path h="1173556" w="1173556">
                <a:moveTo>
                  <a:pt x="0" y="0"/>
                </a:moveTo>
                <a:lnTo>
                  <a:pt x="1173555" y="0"/>
                </a:lnTo>
                <a:lnTo>
                  <a:pt x="1173555" y="1173556"/>
                </a:lnTo>
                <a:lnTo>
                  <a:pt x="0" y="117355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182090" y="6509891"/>
            <a:ext cx="721203" cy="1173556"/>
          </a:xfrm>
          <a:custGeom>
            <a:avLst/>
            <a:gdLst/>
            <a:ahLst/>
            <a:cxnLst/>
            <a:rect r="r" b="b" t="t" l="l"/>
            <a:pathLst>
              <a:path h="1173556" w="721203">
                <a:moveTo>
                  <a:pt x="0" y="0"/>
                </a:moveTo>
                <a:lnTo>
                  <a:pt x="721204" y="0"/>
                </a:lnTo>
                <a:lnTo>
                  <a:pt x="721204" y="1173556"/>
                </a:lnTo>
                <a:lnTo>
                  <a:pt x="0" y="117355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997651" y="3182642"/>
            <a:ext cx="1000528" cy="867731"/>
          </a:xfrm>
          <a:custGeom>
            <a:avLst/>
            <a:gdLst/>
            <a:ahLst/>
            <a:cxnLst/>
            <a:rect r="r" b="b" t="t" l="l"/>
            <a:pathLst>
              <a:path h="867731" w="1000528">
                <a:moveTo>
                  <a:pt x="0" y="0"/>
                </a:moveTo>
                <a:lnTo>
                  <a:pt x="1000528" y="0"/>
                </a:lnTo>
                <a:lnTo>
                  <a:pt x="1000528" y="867731"/>
                </a:lnTo>
                <a:lnTo>
                  <a:pt x="0" y="86773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110125" y="3130796"/>
            <a:ext cx="1000528" cy="971422"/>
          </a:xfrm>
          <a:custGeom>
            <a:avLst/>
            <a:gdLst/>
            <a:ahLst/>
            <a:cxnLst/>
            <a:rect r="r" b="b" t="t" l="l"/>
            <a:pathLst>
              <a:path h="971422" w="1000528">
                <a:moveTo>
                  <a:pt x="0" y="0"/>
                </a:moveTo>
                <a:lnTo>
                  <a:pt x="1000529" y="0"/>
                </a:lnTo>
                <a:lnTo>
                  <a:pt x="1000529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222600" y="3183552"/>
            <a:ext cx="1000528" cy="865912"/>
          </a:xfrm>
          <a:custGeom>
            <a:avLst/>
            <a:gdLst/>
            <a:ahLst/>
            <a:cxnLst/>
            <a:rect r="r" b="b" t="t" l="l"/>
            <a:pathLst>
              <a:path h="865912" w="1000528">
                <a:moveTo>
                  <a:pt x="0" y="0"/>
                </a:moveTo>
                <a:lnTo>
                  <a:pt x="1000528" y="0"/>
                </a:lnTo>
                <a:lnTo>
                  <a:pt x="1000528" y="865911"/>
                </a:lnTo>
                <a:lnTo>
                  <a:pt x="0" y="86591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335074" y="3271780"/>
            <a:ext cx="1000528" cy="689455"/>
          </a:xfrm>
          <a:custGeom>
            <a:avLst/>
            <a:gdLst/>
            <a:ahLst/>
            <a:cxnLst/>
            <a:rect r="r" b="b" t="t" l="l"/>
            <a:pathLst>
              <a:path h="689455" w="1000528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335074" y="1199282"/>
            <a:ext cx="911556" cy="1144648"/>
          </a:xfrm>
          <a:custGeom>
            <a:avLst/>
            <a:gdLst/>
            <a:ahLst/>
            <a:cxnLst/>
            <a:rect r="r" b="b" t="t" l="l"/>
            <a:pathLst>
              <a:path h="1144648" w="911556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302323" y="1401410"/>
            <a:ext cx="1000528" cy="740391"/>
          </a:xfrm>
          <a:custGeom>
            <a:avLst/>
            <a:gdLst/>
            <a:ahLst/>
            <a:cxnLst/>
            <a:rect r="r" b="b" t="t" l="l"/>
            <a:pathLst>
              <a:path h="740391" w="1000528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487495" y="1273161"/>
            <a:ext cx="1000528" cy="996890"/>
          </a:xfrm>
          <a:custGeom>
            <a:avLst/>
            <a:gdLst/>
            <a:ahLst/>
            <a:cxnLst/>
            <a:rect r="r" b="b" t="t" l="l"/>
            <a:pathLst>
              <a:path h="996890" w="1000528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117152" y="1271342"/>
            <a:ext cx="740391" cy="1000528"/>
          </a:xfrm>
          <a:custGeom>
            <a:avLst/>
            <a:gdLst/>
            <a:ahLst/>
            <a:cxnLst/>
            <a:rect r="r" b="b" t="t" l="l"/>
            <a:pathLst>
              <a:path h="1000528" w="740391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335074" y="8203220"/>
            <a:ext cx="1000528" cy="996890"/>
          </a:xfrm>
          <a:custGeom>
            <a:avLst/>
            <a:gdLst/>
            <a:ahLst/>
            <a:cxnLst/>
            <a:rect r="r" b="b" t="t" l="l"/>
            <a:pathLst>
              <a:path h="996890" w="1000528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304495" y="4843830"/>
            <a:ext cx="674902" cy="1000528"/>
          </a:xfrm>
          <a:custGeom>
            <a:avLst/>
            <a:gdLst/>
            <a:ahLst/>
            <a:cxnLst/>
            <a:rect r="r" b="b" t="t" l="l"/>
            <a:pathLst>
              <a:path h="1000528" w="674902">
                <a:moveTo>
                  <a:pt x="0" y="0"/>
                </a:moveTo>
                <a:lnTo>
                  <a:pt x="674902" y="0"/>
                </a:lnTo>
                <a:lnTo>
                  <a:pt x="674902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833808" y="4843830"/>
            <a:ext cx="940496" cy="1000528"/>
          </a:xfrm>
          <a:custGeom>
            <a:avLst/>
            <a:gdLst/>
            <a:ahLst/>
            <a:cxnLst/>
            <a:rect r="r" b="b" t="t" l="l"/>
            <a:pathLst>
              <a:path h="1000528" w="940496">
                <a:moveTo>
                  <a:pt x="0" y="0"/>
                </a:moveTo>
                <a:lnTo>
                  <a:pt x="940497" y="0"/>
                </a:lnTo>
                <a:lnTo>
                  <a:pt x="940497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212652" y="8350299"/>
            <a:ext cx="787175" cy="702733"/>
          </a:xfrm>
          <a:custGeom>
            <a:avLst/>
            <a:gdLst/>
            <a:ahLst/>
            <a:cxnLst/>
            <a:rect r="r" b="b" t="t" l="l"/>
            <a:pathLst>
              <a:path h="702733" w="787175">
                <a:moveTo>
                  <a:pt x="0" y="0"/>
                </a:moveTo>
                <a:lnTo>
                  <a:pt x="787175" y="0"/>
                </a:lnTo>
                <a:lnTo>
                  <a:pt x="787175" y="702732"/>
                </a:lnTo>
                <a:lnTo>
                  <a:pt x="0" y="70273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876877" y="8224965"/>
            <a:ext cx="1101617" cy="953399"/>
          </a:xfrm>
          <a:custGeom>
            <a:avLst/>
            <a:gdLst/>
            <a:ahLst/>
            <a:cxnLst/>
            <a:rect r="r" b="b" t="t" l="l"/>
            <a:pathLst>
              <a:path h="953399" w="1101617">
                <a:moveTo>
                  <a:pt x="0" y="0"/>
                </a:moveTo>
                <a:lnTo>
                  <a:pt x="1101617" y="0"/>
                </a:lnTo>
                <a:lnTo>
                  <a:pt x="1101617" y="953400"/>
                </a:lnTo>
                <a:lnTo>
                  <a:pt x="0" y="953400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628716" y="4816649"/>
            <a:ext cx="1054890" cy="1054890"/>
          </a:xfrm>
          <a:custGeom>
            <a:avLst/>
            <a:gdLst/>
            <a:ahLst/>
            <a:cxnLst/>
            <a:rect r="r" b="b" t="t" l="l"/>
            <a:pathLst>
              <a:path h="1054890" w="1054890">
                <a:moveTo>
                  <a:pt x="0" y="0"/>
                </a:moveTo>
                <a:lnTo>
                  <a:pt x="1054890" y="0"/>
                </a:lnTo>
                <a:lnTo>
                  <a:pt x="1054890" y="1054890"/>
                </a:lnTo>
                <a:lnTo>
                  <a:pt x="0" y="1054890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732139" y="1028700"/>
            <a:ext cx="4204160" cy="3459002"/>
            <a:chOff x="0" y="0"/>
            <a:chExt cx="6184570" cy="50883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4111177" y="5886500"/>
            <a:ext cx="3371800" cy="337180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8104917" y="5880188"/>
            <a:ext cx="2274280" cy="3378112"/>
            <a:chOff x="0" y="0"/>
            <a:chExt cx="4275074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253188" y="5880188"/>
            <a:ext cx="4943125" cy="3366706"/>
            <a:chOff x="0" y="0"/>
            <a:chExt cx="5475623" cy="37293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484569" y="1035008"/>
            <a:ext cx="4819363" cy="3452694"/>
            <a:chOff x="0" y="0"/>
            <a:chExt cx="6204890" cy="44453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04890" cy="4445315"/>
            </a:xfrm>
            <a:custGeom>
              <a:avLst/>
              <a:gdLst/>
              <a:ahLst/>
              <a:cxnLst/>
              <a:rect r="r" b="b" t="t" l="l"/>
              <a:pathLst>
                <a:path h="4445315" w="6204890">
                  <a:moveTo>
                    <a:pt x="6204890" y="4443713"/>
                  </a:moveTo>
                  <a:cubicBezTo>
                    <a:pt x="4136594" y="4444247"/>
                    <a:pt x="2068297" y="4444781"/>
                    <a:pt x="0" y="4445315"/>
                  </a:cubicBezTo>
                  <a:cubicBezTo>
                    <a:pt x="1141452" y="3507090"/>
                    <a:pt x="2282904" y="2568864"/>
                    <a:pt x="3424355" y="1630638"/>
                  </a:cubicBezTo>
                  <a:cubicBezTo>
                    <a:pt x="2844676" y="1630615"/>
                    <a:pt x="2264996" y="1630592"/>
                    <a:pt x="1685316" y="1630568"/>
                  </a:cubicBezTo>
                  <a:cubicBezTo>
                    <a:pt x="2345680" y="1087046"/>
                    <a:pt x="3006045" y="543523"/>
                    <a:pt x="3666409" y="0"/>
                  </a:cubicBezTo>
                  <a:cubicBezTo>
                    <a:pt x="4512569" y="113"/>
                    <a:pt x="5358729" y="226"/>
                    <a:pt x="6204889" y="339"/>
                  </a:cubicBezTo>
                  <a:cubicBezTo>
                    <a:pt x="6204889" y="1481463"/>
                    <a:pt x="6204890" y="2962588"/>
                    <a:pt x="6204890" y="44437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204890" cy="4445315"/>
            </a:xfrm>
            <a:custGeom>
              <a:avLst/>
              <a:gdLst/>
              <a:ahLst/>
              <a:cxnLst/>
              <a:rect r="r" b="b" t="t" l="l"/>
              <a:pathLst>
                <a:path h="4445315" w="6204890">
                  <a:moveTo>
                    <a:pt x="6204890" y="4443713"/>
                  </a:moveTo>
                  <a:cubicBezTo>
                    <a:pt x="4136594" y="4444247"/>
                    <a:pt x="2068297" y="4444781"/>
                    <a:pt x="0" y="4445315"/>
                  </a:cubicBezTo>
                  <a:cubicBezTo>
                    <a:pt x="1141452" y="3507090"/>
                    <a:pt x="2282904" y="2568864"/>
                    <a:pt x="3424355" y="1630638"/>
                  </a:cubicBezTo>
                  <a:cubicBezTo>
                    <a:pt x="2844676" y="1630615"/>
                    <a:pt x="2264996" y="1630592"/>
                    <a:pt x="1685316" y="1630568"/>
                  </a:cubicBezTo>
                  <a:cubicBezTo>
                    <a:pt x="2345680" y="1087046"/>
                    <a:pt x="3006045" y="543523"/>
                    <a:pt x="3666409" y="0"/>
                  </a:cubicBezTo>
                  <a:cubicBezTo>
                    <a:pt x="4512569" y="113"/>
                    <a:pt x="5358729" y="226"/>
                    <a:pt x="6204889" y="339"/>
                  </a:cubicBezTo>
                  <a:cubicBezTo>
                    <a:pt x="6204889" y="1481463"/>
                    <a:pt x="6204890" y="2962588"/>
                    <a:pt x="6204890" y="444371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0" y="0"/>
            <a:ext cx="6479889" cy="10287000"/>
            <a:chOff x="0" y="0"/>
            <a:chExt cx="1706637" cy="27093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066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06637">
                  <a:moveTo>
                    <a:pt x="0" y="0"/>
                  </a:moveTo>
                  <a:lnTo>
                    <a:pt x="1706637" y="0"/>
                  </a:lnTo>
                  <a:lnTo>
                    <a:pt x="17066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706637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1019175"/>
            <a:ext cx="463203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Resource 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Page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747510"/>
            <a:ext cx="4283761" cy="251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Use these design resources</a:t>
            </a: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in your Canva Presentation. Happy designing! 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Delete or hide this page </a:t>
            </a: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FFFFFF"/>
                </a:solidFill>
                <a:latin typeface="Helios"/>
              </a:rPr>
              <a:t>before presenting.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479889" cy="10287000"/>
            <a:chOff x="0" y="0"/>
            <a:chExt cx="170663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66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06637">
                  <a:moveTo>
                    <a:pt x="0" y="0"/>
                  </a:moveTo>
                  <a:lnTo>
                    <a:pt x="1706637" y="0"/>
                  </a:lnTo>
                  <a:lnTo>
                    <a:pt x="17066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706637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19175"/>
            <a:ext cx="463203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Resource 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909310"/>
            <a:ext cx="4306345" cy="334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Find the magic and fun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in presenting with Canva Presentations.</a:t>
            </a:r>
            <a:r>
              <a:rPr lang="en-US" sz="2400">
                <a:solidFill>
                  <a:srgbClr val="FFFFFF"/>
                </a:solidFill>
                <a:latin typeface="Helios"/>
              </a:rPr>
              <a:t> Press the following keys while on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Present mode!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Delete or hide this page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before presenting. 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663914" y="1028700"/>
          <a:ext cx="9604911" cy="8239125"/>
        </p:xfrm>
        <a:graphic>
          <a:graphicData uri="http://schemas.openxmlformats.org/drawingml/2006/table">
            <a:tbl>
              <a:tblPr/>
              <a:tblGrid>
                <a:gridCol w="4802455"/>
                <a:gridCol w="4802455"/>
              </a:tblGrid>
              <a:tr h="20359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B for blur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C for confetti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59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D for a drumroll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M for mic drop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59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O for bubbles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Q for quiet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11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U for unveil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Any number from 0-9</a:t>
                      </a:r>
                      <a:endParaRPr lang="en-US" sz="1100"/>
                    </a:p>
                    <a:p>
                      <a:pPr algn="ctr">
                        <a:lnSpc>
                          <a:spcPts val="3920"/>
                        </a:lnSpc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</a:rPr>
                        <a:t>for a timer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28410" y="0"/>
            <a:ext cx="12259590" cy="2566292"/>
          </a:xfrm>
          <a:custGeom>
            <a:avLst/>
            <a:gdLst/>
            <a:ahLst/>
            <a:cxnLst/>
            <a:rect r="r" b="b" t="t" l="l"/>
            <a:pathLst>
              <a:path h="2566292" w="12259590">
                <a:moveTo>
                  <a:pt x="0" y="0"/>
                </a:moveTo>
                <a:lnTo>
                  <a:pt x="12259590" y="0"/>
                </a:lnTo>
                <a:lnTo>
                  <a:pt x="12259590" y="2566292"/>
                </a:lnTo>
                <a:lnTo>
                  <a:pt x="0" y="256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8576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3777921" y="2376440"/>
            <a:ext cx="7555842" cy="3482406"/>
            <a:chOff x="0" y="0"/>
            <a:chExt cx="406400" cy="187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4109936" y="0"/>
            <a:ext cx="13253936" cy="3370693"/>
            <a:chOff x="0" y="0"/>
            <a:chExt cx="736505" cy="1873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6505" cy="187305"/>
            </a:xfrm>
            <a:custGeom>
              <a:avLst/>
              <a:gdLst/>
              <a:ahLst/>
              <a:cxnLst/>
              <a:rect r="r" b="b" t="t" l="l"/>
              <a:pathLst>
                <a:path h="187305" w="7365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958279" y="4624383"/>
          <a:ext cx="7479588" cy="4552950"/>
        </p:xfrm>
        <a:graphic>
          <a:graphicData uri="http://schemas.openxmlformats.org/drawingml/2006/table">
            <a:tbl>
              <a:tblPr/>
              <a:tblGrid>
                <a:gridCol w="1947366"/>
                <a:gridCol w="5532222"/>
              </a:tblGrid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About the Company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4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Our Mission and Vision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5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Our Goals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6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Our Traction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7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Our Market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779712" y="4654184"/>
          <a:ext cx="7479588" cy="4604116"/>
        </p:xfrm>
        <a:graphic>
          <a:graphicData uri="http://schemas.openxmlformats.org/drawingml/2006/table">
            <a:tbl>
              <a:tblPr/>
              <a:tblGrid>
                <a:gridCol w="1947366"/>
                <a:gridCol w="5532222"/>
              </a:tblGrid>
              <a:tr h="9129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8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Our Milestones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7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9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Our Management Team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7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10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Our Offered Services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7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11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Financial Guidance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13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Contact Information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1028700" y="995362"/>
            <a:ext cx="466937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TT Hoves Bold"/>
              </a:rPr>
              <a:t>Agenda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348711" y="1733502"/>
            <a:ext cx="6910589" cy="1665580"/>
            <a:chOff x="0" y="0"/>
            <a:chExt cx="5213448" cy="12565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13448" cy="1256537"/>
            </a:xfrm>
            <a:custGeom>
              <a:avLst/>
              <a:gdLst/>
              <a:ahLst/>
              <a:cxnLst/>
              <a:rect r="r" b="b" t="t" l="l"/>
              <a:pathLst>
                <a:path h="1256537" w="5213448">
                  <a:moveTo>
                    <a:pt x="33609" y="0"/>
                  </a:moveTo>
                  <a:lnTo>
                    <a:pt x="5179839" y="0"/>
                  </a:lnTo>
                  <a:cubicBezTo>
                    <a:pt x="5198401" y="0"/>
                    <a:pt x="5213448" y="15047"/>
                    <a:pt x="5213448" y="33609"/>
                  </a:cubicBezTo>
                  <a:lnTo>
                    <a:pt x="5213448" y="1222928"/>
                  </a:lnTo>
                  <a:cubicBezTo>
                    <a:pt x="5213448" y="1241490"/>
                    <a:pt x="5198401" y="1256537"/>
                    <a:pt x="5179839" y="1256537"/>
                  </a:cubicBezTo>
                  <a:lnTo>
                    <a:pt x="33609" y="1256537"/>
                  </a:lnTo>
                  <a:cubicBezTo>
                    <a:pt x="15047" y="1256537"/>
                    <a:pt x="0" y="1241490"/>
                    <a:pt x="0" y="1222928"/>
                  </a:cubicBezTo>
                  <a:lnTo>
                    <a:pt x="0" y="33609"/>
                  </a:lnTo>
                  <a:cubicBezTo>
                    <a:pt x="0" y="15047"/>
                    <a:pt x="15047" y="0"/>
                    <a:pt x="3360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213448" cy="13041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2A2E3A"/>
                  </a:solidFill>
                  <a:latin typeface="Helios"/>
                </a:rPr>
                <a:t>Use links to go to a different page inside your presentation. </a:t>
              </a:r>
            </a:p>
            <a:p>
              <a:pPr>
                <a:lnSpc>
                  <a:spcPts val="2520"/>
                </a:lnSpc>
              </a:pP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2A2E3A"/>
                  </a:solidFill>
                  <a:latin typeface="Helios"/>
                </a:rPr>
                <a:t>Highlight text, click on the link symbol on the toolbar, and select the page in your presentation you want to connect.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479889" cy="10287000"/>
            <a:chOff x="0" y="0"/>
            <a:chExt cx="170663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66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06637">
                  <a:moveTo>
                    <a:pt x="0" y="0"/>
                  </a:moveTo>
                  <a:lnTo>
                    <a:pt x="1706637" y="0"/>
                  </a:lnTo>
                  <a:lnTo>
                    <a:pt x="17066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706637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19175"/>
            <a:ext cx="463203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Resource 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328410"/>
            <a:ext cx="4283761" cy="292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Presenting live not your thing? No worries! Record your Canva Presentation your audience can watch at their own pace.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ios"/>
              </a:rPr>
              <a:t>Don't forget to delete or hide this page before presenting.</a:t>
            </a:r>
            <a:r>
              <a:rPr lang="en-US" sz="2400">
                <a:solidFill>
                  <a:srgbClr val="FFFFFF"/>
                </a:solidFill>
                <a:latin typeface="Helios"/>
              </a:rPr>
              <a:t> 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514792" y="1028700"/>
          <a:ext cx="9855880" cy="8248650"/>
        </p:xfrm>
        <a:graphic>
          <a:graphicData uri="http://schemas.openxmlformats.org/drawingml/2006/table">
            <a:tbl>
              <a:tblPr/>
              <a:tblGrid>
                <a:gridCol w="1066233"/>
                <a:gridCol w="8789647"/>
              </a:tblGrid>
              <a:tr h="14930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A20E20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hlinkClick r:id="rId2" action="ppaction://hlinksldjump"/>
                        </a:rPr>
                        <a:t>Click the Share button on the top right corner of your screen and select 'Present and Record.'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07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A20E20"/>
                          </a:solidFill>
                          <a:latin typeface="Helios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hlinkClick r:id="rId3" action="ppaction://hlinksldjump"/>
                        </a:rPr>
                        <a:t>Click ‘Go to recording studio,’ where you can choose the video and audio source for your video presentation.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hlinkClick r:id="rId3" action="ppaction://hlinksldjump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05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A20E20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hlinkClick r:id="rId4" action="ppaction://hlinksldjump"/>
                        </a:rPr>
                        <a:t>Feel free to choose the ‘No camera’ option and record your voice only.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hlinkClick r:id="rId4" action="ppaction://hlinksldjump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05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A20E20"/>
                          </a:solidFill>
                          <a:latin typeface="Helios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hlinkClick r:id="rId5" action="ppaction://hlinksldjump"/>
                        </a:rPr>
                        <a:t>Start recording, and press pause in between takes if you have to.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07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A20E20"/>
                          </a:solidFill>
                          <a:latin typeface="Helios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hlinkClick r:id="rId6" action="ppaction://hlinksldjump"/>
                        </a:rPr>
                        <a:t>Once you're done, download your Canva Presentation in MP4 file format or get a link to your Talking Presentation and share it with others.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hlinkClick r:id="rId6" action="ppaction://hlinksldjump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30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A20E20"/>
                          </a:solidFill>
                          <a:latin typeface="Helios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hlinkClick r:id="rId6" action="ppaction://hlinksldjump"/>
                        </a:rPr>
                        <a:t>You can also record a video inside the editor! Go to 'Uploads' and click on 'Record yourself'.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58697" y="1249940"/>
            <a:ext cx="7285740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About the Company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258697" y="4648927"/>
            <a:ext cx="7463019" cy="1113790"/>
            <a:chOff x="0" y="0"/>
            <a:chExt cx="9950693" cy="1485054"/>
          </a:xfrm>
        </p:grpSpPr>
        <p:grpSp>
          <p:nvGrpSpPr>
            <p:cNvPr name="Group 5" id="5"/>
            <p:cNvGrpSpPr/>
            <p:nvPr/>
          </p:nvGrpSpPr>
          <p:grpSpPr>
            <a:xfrm rot="-5400000">
              <a:off x="-160710" y="535288"/>
              <a:ext cx="735898" cy="414478"/>
              <a:chOff x="0" y="0"/>
              <a:chExt cx="812800" cy="45779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180404" y="-76200"/>
              <a:ext cx="8770288" cy="1561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Write the overview of</a:t>
              </a:r>
            </a:p>
            <a:p>
              <a:pPr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your company here.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258697" y="6591393"/>
            <a:ext cx="7463019" cy="1113790"/>
            <a:chOff x="0" y="0"/>
            <a:chExt cx="9950693" cy="148505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180404" y="-76200"/>
              <a:ext cx="8770288" cy="1561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Briefly tell your company's</a:t>
              </a:r>
            </a:p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history and products.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-5400000">
              <a:off x="-160710" y="535288"/>
              <a:ext cx="735898" cy="414478"/>
              <a:chOff x="0" y="0"/>
              <a:chExt cx="812800" cy="45779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033168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539587" y="15541"/>
            <a:ext cx="15080946" cy="10271459"/>
            <a:chOff x="0" y="0"/>
            <a:chExt cx="5475623" cy="37293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800" t="0" r="-2028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4709423"/>
            <a:ext cx="4578325" cy="1073376"/>
            <a:chOff x="0" y="0"/>
            <a:chExt cx="1205814" cy="2827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5814" cy="282700"/>
            </a:xfrm>
            <a:custGeom>
              <a:avLst/>
              <a:gdLst/>
              <a:ahLst/>
              <a:cxnLst/>
              <a:rect r="r" b="b" t="t" l="l"/>
              <a:pathLst>
                <a:path h="282700" w="1205814">
                  <a:moveTo>
                    <a:pt x="0" y="0"/>
                  </a:moveTo>
                  <a:lnTo>
                    <a:pt x="1205814" y="0"/>
                  </a:lnTo>
                  <a:lnTo>
                    <a:pt x="120581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205814" cy="339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Mission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799226" y="4709423"/>
            <a:ext cx="4578325" cy="1073376"/>
            <a:chOff x="0" y="0"/>
            <a:chExt cx="1205814" cy="2827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05814" cy="282700"/>
            </a:xfrm>
            <a:custGeom>
              <a:avLst/>
              <a:gdLst/>
              <a:ahLst/>
              <a:cxnLst/>
              <a:rect r="r" b="b" t="t" l="l"/>
              <a:pathLst>
                <a:path h="282700" w="1205814">
                  <a:moveTo>
                    <a:pt x="0" y="0"/>
                  </a:moveTo>
                  <a:lnTo>
                    <a:pt x="1205814" y="0"/>
                  </a:lnTo>
                  <a:lnTo>
                    <a:pt x="120581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05814" cy="339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Vision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1439135"/>
            <a:ext cx="12627597" cy="2093754"/>
            <a:chOff x="0" y="0"/>
            <a:chExt cx="16836795" cy="279167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16836795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>
                  <a:solidFill>
                    <a:srgbClr val="A20E20"/>
                  </a:solidFill>
                  <a:latin typeface="TT Hoves Bold"/>
                </a:rPr>
                <a:t>Our Mission and Vision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030518"/>
              <a:ext cx="13798468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Briefly elaborate on what you want to discuss. 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6289350"/>
            <a:ext cx="457832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Write the company's</a:t>
            </a: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mission statement here.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99226" y="6289350"/>
            <a:ext cx="457832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Write the company's</a:t>
            </a: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vision statement here.</a:t>
            </a:r>
          </a:p>
        </p:txBody>
      </p:sp>
      <p:grpSp>
        <p:nvGrpSpPr>
          <p:cNvPr name="Group 21" id="21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24259" y="-2727870"/>
            <a:ext cx="21853498" cy="5455740"/>
            <a:chOff x="0" y="0"/>
            <a:chExt cx="1012092" cy="252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2092" cy="252670"/>
            </a:xfrm>
            <a:custGeom>
              <a:avLst/>
              <a:gdLst/>
              <a:ahLst/>
              <a:cxnLst/>
              <a:rect r="r" b="b" t="t" l="l"/>
              <a:pathLst>
                <a:path h="252670" w="1012092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58092" cy="290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6258005" y="-88241"/>
            <a:ext cx="15118279" cy="3185392"/>
            <a:chOff x="0" y="0"/>
            <a:chExt cx="1216146" cy="25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6146" cy="256240"/>
            </a:xfrm>
            <a:custGeom>
              <a:avLst/>
              <a:gdLst/>
              <a:ahLst/>
              <a:cxnLst/>
              <a:rect r="r" b="b" t="t" l="l"/>
              <a:pathLst>
                <a:path h="256240" w="1216146">
                  <a:moveTo>
                    <a:pt x="203200" y="0"/>
                  </a:moveTo>
                  <a:lnTo>
                    <a:pt x="1012946" y="0"/>
                  </a:lnTo>
                  <a:lnTo>
                    <a:pt x="1216146" y="256240"/>
                  </a:lnTo>
                  <a:lnTo>
                    <a:pt x="0" y="2562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962146" cy="294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697226"/>
            <a:ext cx="5070039" cy="5071653"/>
            <a:chOff x="0" y="0"/>
            <a:chExt cx="1335319" cy="13357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5319" cy="1335744"/>
            </a:xfrm>
            <a:custGeom>
              <a:avLst/>
              <a:gdLst/>
              <a:ahLst/>
              <a:cxnLst/>
              <a:rect r="r" b="b" t="t" l="l"/>
              <a:pathLst>
                <a:path h="1335744" w="1335319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57662" y="882901"/>
            <a:ext cx="621180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TT Hoves Bold"/>
              </a:rPr>
              <a:t>Our Goals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60221" y="6521154"/>
            <a:ext cx="3806998" cy="1461545"/>
            <a:chOff x="0" y="0"/>
            <a:chExt cx="5075997" cy="194872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5075997" cy="70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Goal # 1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55257"/>
              <a:ext cx="5075997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Elaborate on your 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first goal here.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08980" y="3697226"/>
            <a:ext cx="5070039" cy="5071653"/>
            <a:chOff x="0" y="0"/>
            <a:chExt cx="1335319" cy="13357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35319" cy="1335744"/>
            </a:xfrm>
            <a:custGeom>
              <a:avLst/>
              <a:gdLst/>
              <a:ahLst/>
              <a:cxnLst/>
              <a:rect r="r" b="b" t="t" l="l"/>
              <a:pathLst>
                <a:path h="1335744" w="1335319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240501" y="6521154"/>
            <a:ext cx="3806998" cy="1461545"/>
            <a:chOff x="0" y="0"/>
            <a:chExt cx="5075997" cy="194872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9525"/>
              <a:ext cx="5075997" cy="70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Goal # 2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55257"/>
              <a:ext cx="5075997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Elaborate on your 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second goal here.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89261" y="3697226"/>
            <a:ext cx="5070039" cy="5071653"/>
            <a:chOff x="0" y="0"/>
            <a:chExt cx="1335319" cy="133574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35319" cy="1335744"/>
            </a:xfrm>
            <a:custGeom>
              <a:avLst/>
              <a:gdLst/>
              <a:ahLst/>
              <a:cxnLst/>
              <a:rect r="r" b="b" t="t" l="l"/>
              <a:pathLst>
                <a:path h="1335744" w="1335319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820781" y="6521154"/>
            <a:ext cx="3806998" cy="1461545"/>
            <a:chOff x="0" y="0"/>
            <a:chExt cx="5075997" cy="194872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9525"/>
              <a:ext cx="5075997" cy="70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Goal # 3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855257"/>
              <a:ext cx="5075997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Elaborate on your 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third goal here.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963877" y="4719229"/>
            <a:ext cx="1199685" cy="1199685"/>
            <a:chOff x="0" y="0"/>
            <a:chExt cx="1599580" cy="1599580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1599580" cy="1599580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479047" y="397031"/>
              <a:ext cx="641486" cy="805519"/>
            </a:xfrm>
            <a:custGeom>
              <a:avLst/>
              <a:gdLst/>
              <a:ahLst/>
              <a:cxnLst/>
              <a:rect r="r" b="b" t="t" l="l"/>
              <a:pathLst>
                <a:path h="805519" w="641486">
                  <a:moveTo>
                    <a:pt x="0" y="0"/>
                  </a:moveTo>
                  <a:lnTo>
                    <a:pt x="641486" y="0"/>
                  </a:lnTo>
                  <a:lnTo>
                    <a:pt x="641486" y="805519"/>
                  </a:lnTo>
                  <a:lnTo>
                    <a:pt x="0" y="805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8544157" y="4719229"/>
            <a:ext cx="1199685" cy="1199685"/>
            <a:chOff x="0" y="0"/>
            <a:chExt cx="1599580" cy="1599580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1599580" cy="1599580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408130" y="460826"/>
              <a:ext cx="783321" cy="677929"/>
            </a:xfrm>
            <a:custGeom>
              <a:avLst/>
              <a:gdLst/>
              <a:ahLst/>
              <a:cxnLst/>
              <a:rect r="r" b="b" t="t" l="l"/>
              <a:pathLst>
                <a:path h="677929" w="783321">
                  <a:moveTo>
                    <a:pt x="0" y="0"/>
                  </a:moveTo>
                  <a:lnTo>
                    <a:pt x="783321" y="0"/>
                  </a:lnTo>
                  <a:lnTo>
                    <a:pt x="783321" y="677929"/>
                  </a:lnTo>
                  <a:lnTo>
                    <a:pt x="0" y="677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4124438" y="4719229"/>
            <a:ext cx="1199685" cy="1199685"/>
            <a:chOff x="0" y="0"/>
            <a:chExt cx="1599580" cy="1599580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1599580" cy="1599580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41" id="41"/>
            <p:cNvSpPr/>
            <p:nvPr/>
          </p:nvSpPr>
          <p:spPr>
            <a:xfrm flipH="false" flipV="false" rot="0">
              <a:off x="367408" y="479827"/>
              <a:ext cx="864764" cy="639925"/>
            </a:xfrm>
            <a:custGeom>
              <a:avLst/>
              <a:gdLst/>
              <a:ahLst/>
              <a:cxnLst/>
              <a:rect r="r" b="b" t="t" l="l"/>
              <a:pathLst>
                <a:path h="639925" w="864764">
                  <a:moveTo>
                    <a:pt x="0" y="0"/>
                  </a:moveTo>
                  <a:lnTo>
                    <a:pt x="864764" y="0"/>
                  </a:lnTo>
                  <a:lnTo>
                    <a:pt x="864764" y="639926"/>
                  </a:lnTo>
                  <a:lnTo>
                    <a:pt x="0" y="639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9743843" y="806701"/>
            <a:ext cx="6332551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u="none">
                <a:solidFill>
                  <a:srgbClr val="FFFFFF"/>
                </a:solidFill>
                <a:latin typeface="Helios"/>
              </a:rPr>
              <a:t>Briefly elaborate on what you want to discuss.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0015819" cy="1999055"/>
            <a:chOff x="0" y="0"/>
            <a:chExt cx="13354426" cy="266540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3354426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>
                  <a:solidFill>
                    <a:srgbClr val="A20E20"/>
                  </a:solidFill>
                  <a:latin typeface="TT Hoves Bold"/>
                </a:rPr>
                <a:t>Our Traction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04252"/>
              <a:ext cx="13354426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Briefly elaborate on what you want to discuss.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611410"/>
            <a:ext cx="8787732" cy="4996560"/>
            <a:chOff x="0" y="0"/>
            <a:chExt cx="2314464" cy="13159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14465" cy="1315967"/>
            </a:xfrm>
            <a:custGeom>
              <a:avLst/>
              <a:gdLst/>
              <a:ahLst/>
              <a:cxnLst/>
              <a:rect r="r" b="b" t="t" l="l"/>
              <a:pathLst>
                <a:path h="1315967" w="2314465">
                  <a:moveTo>
                    <a:pt x="0" y="0"/>
                  </a:moveTo>
                  <a:lnTo>
                    <a:pt x="2314465" y="0"/>
                  </a:lnTo>
                  <a:lnTo>
                    <a:pt x="2314465" y="1315967"/>
                  </a:lnTo>
                  <a:lnTo>
                    <a:pt x="0" y="1315967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14464" cy="1354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5667" y="3553138"/>
            <a:ext cx="8913798" cy="5113102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578292" y="3796968"/>
            <a:ext cx="6681008" cy="4625444"/>
            <a:chOff x="0" y="0"/>
            <a:chExt cx="8908010" cy="616725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766159"/>
              <a:ext cx="8908010" cy="70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10 Billion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8908010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Helios"/>
                </a:rPr>
                <a:t>Monthly </a:t>
              </a:r>
              <a:r>
                <a:rPr lang="en-US" sz="2400">
                  <a:solidFill>
                    <a:srgbClr val="2A2E3A"/>
                  </a:solidFill>
                  <a:latin typeface="Helios"/>
                </a:rPr>
                <a:t>Revenue: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rot="0">
              <a:off x="0" y="1902423"/>
              <a:ext cx="8656320" cy="0"/>
            </a:xfrm>
            <a:prstGeom prst="line">
              <a:avLst/>
            </a:prstGeom>
            <a:ln cap="flat" w="12700">
              <a:solidFill>
                <a:srgbClr val="2A2E3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rot="0">
              <a:off x="0" y="4252135"/>
              <a:ext cx="8656320" cy="0"/>
            </a:xfrm>
            <a:prstGeom prst="line">
              <a:avLst/>
            </a:prstGeom>
            <a:ln cap="flat" w="12700">
              <a:solidFill>
                <a:srgbClr val="2A2E3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3115871"/>
              <a:ext cx="8908010" cy="70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2A2E3A"/>
                  </a:solidFill>
                  <a:latin typeface="Helios Bold"/>
                </a:rPr>
                <a:t>$100,000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292562"/>
              <a:ext cx="8908010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Average Revenue/Customer: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465583"/>
              <a:ext cx="8908010" cy="70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2A2E3A"/>
                  </a:solidFill>
                  <a:latin typeface="Helios Bold"/>
                </a:rPr>
                <a:t>50%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642275"/>
              <a:ext cx="8908010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Monthly Revenue Growth: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033168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23478" y="224448"/>
            <a:ext cx="18054087" cy="10088970"/>
            <a:chOff x="0" y="0"/>
            <a:chExt cx="452149" cy="252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149" cy="252670"/>
            </a:xfrm>
            <a:custGeom>
              <a:avLst/>
              <a:gdLst/>
              <a:ahLst/>
              <a:cxnLst/>
              <a:rect r="r" b="b" t="t" l="l"/>
              <a:pathLst>
                <a:path h="252670" w="452149">
                  <a:moveTo>
                    <a:pt x="203200" y="0"/>
                  </a:moveTo>
                  <a:lnTo>
                    <a:pt x="248949" y="0"/>
                  </a:lnTo>
                  <a:lnTo>
                    <a:pt x="452149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98149" cy="290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4157561" y="0"/>
            <a:ext cx="14753038" cy="3370693"/>
            <a:chOff x="0" y="0"/>
            <a:chExt cx="819809" cy="1873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9809" cy="187305"/>
            </a:xfrm>
            <a:custGeom>
              <a:avLst/>
              <a:gdLst/>
              <a:ahLst/>
              <a:cxnLst/>
              <a:rect r="r" b="b" t="t" l="l"/>
              <a:pathLst>
                <a:path h="187305" w="819809">
                  <a:moveTo>
                    <a:pt x="203200" y="0"/>
                  </a:moveTo>
                  <a:lnTo>
                    <a:pt x="616609" y="0"/>
                  </a:lnTo>
                  <a:lnTo>
                    <a:pt x="819809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565809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090565"/>
            <a:ext cx="625071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TT Hoves Bold"/>
              </a:rPr>
              <a:t>Our Market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015570" y="1401620"/>
            <a:ext cx="6243730" cy="6214407"/>
            <a:chOff x="0" y="0"/>
            <a:chExt cx="8324973" cy="828587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324973" cy="8285876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20E20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1036457" y="2033817"/>
              <a:ext cx="6252059" cy="6252059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2191296" y="4343495"/>
              <a:ext cx="3942380" cy="3942380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4E4E4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2583871" y="815190"/>
              <a:ext cx="3157231" cy="763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u="none">
                  <a:solidFill>
                    <a:srgbClr val="FFFFFF"/>
                  </a:solidFill>
                  <a:latin typeface="Helios"/>
                </a:rPr>
                <a:t>10 Billion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583871" y="5874397"/>
              <a:ext cx="3157231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1 Billion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583871" y="3054777"/>
              <a:ext cx="3157231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u="none">
                  <a:solidFill>
                    <a:srgbClr val="FFFFFF"/>
                  </a:solidFill>
                  <a:latin typeface="Helios"/>
                </a:rPr>
                <a:t>5 Billion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4792550"/>
            <a:ext cx="6681008" cy="4445104"/>
            <a:chOff x="0" y="0"/>
            <a:chExt cx="8908010" cy="592680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766159"/>
              <a:ext cx="8908010" cy="70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10 Billion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57150"/>
              <a:ext cx="8908010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Total Available Market (TAM):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995644"/>
              <a:ext cx="8908010" cy="70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5 Billion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172335"/>
              <a:ext cx="8908010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Serviceable Available Market (SAM):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5225130"/>
              <a:ext cx="8908010" cy="70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1 Billion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4401821"/>
              <a:ext cx="8908010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Serviceable Obtainable Market (SOM):</a:t>
              </a:r>
            </a:p>
          </p:txBody>
        </p:sp>
        <p:sp>
          <p:nvSpPr>
            <p:cNvPr name="AutoShape 26" id="26"/>
            <p:cNvSpPr/>
            <p:nvPr/>
          </p:nvSpPr>
          <p:spPr>
            <a:xfrm rot="0">
              <a:off x="0" y="1842310"/>
              <a:ext cx="8656320" cy="0"/>
            </a:xfrm>
            <a:prstGeom prst="line">
              <a:avLst/>
            </a:prstGeom>
            <a:ln cap="flat" w="12700">
              <a:solidFill>
                <a:srgbClr val="2A2E3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rot="0">
              <a:off x="0" y="4071795"/>
              <a:ext cx="8656320" cy="0"/>
            </a:xfrm>
            <a:prstGeom prst="line">
              <a:avLst/>
            </a:prstGeom>
            <a:ln cap="flat" w="12700">
              <a:solidFill>
                <a:srgbClr val="2A2E3A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594198" y="-1321890"/>
            <a:ext cx="21853498" cy="5455740"/>
            <a:chOff x="0" y="0"/>
            <a:chExt cx="1012092" cy="252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2092" cy="252670"/>
            </a:xfrm>
            <a:custGeom>
              <a:avLst/>
              <a:gdLst/>
              <a:ahLst/>
              <a:cxnLst/>
              <a:rect r="r" b="b" t="t" l="l"/>
              <a:pathLst>
                <a:path h="252670" w="1012092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58092" cy="290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1988230" cy="2069533"/>
            <a:chOff x="0" y="0"/>
            <a:chExt cx="15984307" cy="275937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5984307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>
                  <a:solidFill>
                    <a:srgbClr val="FFFFFF"/>
                  </a:solidFill>
                  <a:latin typeface="TT Hoves Bold"/>
                </a:rPr>
                <a:t>Our Milestones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98223"/>
              <a:ext cx="12908144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FFFFFF"/>
                  </a:solidFill>
                  <a:latin typeface="Helios"/>
                </a:rPr>
                <a:t>Briefly elaborate on what you want to discuss.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324652"/>
            <a:ext cx="3295436" cy="1073376"/>
            <a:chOff x="0" y="0"/>
            <a:chExt cx="867934" cy="282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934" cy="282700"/>
            </a:xfrm>
            <a:custGeom>
              <a:avLst/>
              <a:gdLst/>
              <a:ahLst/>
              <a:cxnLst/>
              <a:rect r="r" b="b" t="t" l="l"/>
              <a:pathLst>
                <a:path h="282700" w="867934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67934" cy="339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2022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375097" y="5324652"/>
            <a:ext cx="3295436" cy="1073376"/>
            <a:chOff x="0" y="0"/>
            <a:chExt cx="867934" cy="2827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7934" cy="282700"/>
            </a:xfrm>
            <a:custGeom>
              <a:avLst/>
              <a:gdLst/>
              <a:ahLst/>
              <a:cxnLst/>
              <a:rect r="r" b="b" t="t" l="l"/>
              <a:pathLst>
                <a:path h="282700" w="867934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67934" cy="339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2023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17467" y="5324652"/>
            <a:ext cx="3295436" cy="1073376"/>
            <a:chOff x="0" y="0"/>
            <a:chExt cx="867934" cy="2827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7934" cy="282700"/>
            </a:xfrm>
            <a:custGeom>
              <a:avLst/>
              <a:gdLst/>
              <a:ahLst/>
              <a:cxnLst/>
              <a:rect r="r" b="b" t="t" l="l"/>
              <a:pathLst>
                <a:path h="282700" w="867934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67934" cy="339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2024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963864" y="5324652"/>
            <a:ext cx="3295436" cy="1073376"/>
            <a:chOff x="0" y="0"/>
            <a:chExt cx="867934" cy="2827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7934" cy="282700"/>
            </a:xfrm>
            <a:custGeom>
              <a:avLst/>
              <a:gdLst/>
              <a:ahLst/>
              <a:cxnLst/>
              <a:rect r="r" b="b" t="t" l="l"/>
              <a:pathLst>
                <a:path h="282700" w="867934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67934" cy="339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2025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4324136" y="5856578"/>
            <a:ext cx="1050961" cy="9525"/>
          </a:xfrm>
          <a:prstGeom prst="line">
            <a:avLst/>
          </a:prstGeom>
          <a:ln cap="flat" w="9525">
            <a:solidFill>
              <a:srgbClr val="2A2E3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8670533" y="5856578"/>
            <a:ext cx="946934" cy="9525"/>
          </a:xfrm>
          <a:prstGeom prst="line">
            <a:avLst/>
          </a:prstGeom>
          <a:ln cap="flat" w="9525">
            <a:solidFill>
              <a:srgbClr val="2A2E3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2912903" y="5856578"/>
            <a:ext cx="1050961" cy="9525"/>
          </a:xfrm>
          <a:prstGeom prst="line">
            <a:avLst/>
          </a:prstGeom>
          <a:ln cap="flat" w="9525">
            <a:solidFill>
              <a:srgbClr val="2A2E3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028700" y="6814008"/>
            <a:ext cx="3295436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Write an achievement, successful project or milestone here.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40421" y="6814008"/>
            <a:ext cx="3295436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Write an achievement, successful project or milestone here.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52143" y="6814008"/>
            <a:ext cx="3295436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Write an achievement, successful project or milestone here.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63864" y="6814008"/>
            <a:ext cx="3295436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Write an achievement, successful project or milestone here.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58760" y="1028700"/>
            <a:ext cx="1259047" cy="1259042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58760" y="2699168"/>
            <a:ext cx="1259047" cy="1259042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4981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7371857" cy="5365691"/>
            <a:chOff x="0" y="0"/>
            <a:chExt cx="9829143" cy="715425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9829143" cy="514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>
                  <a:solidFill>
                    <a:srgbClr val="A20E20"/>
                  </a:solidFill>
                  <a:latin typeface="TT Hoves Bold"/>
                </a:rPr>
                <a:t>Our Management Team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593001"/>
              <a:ext cx="7570122" cy="1561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Briefly elaborate on</a:t>
              </a:r>
            </a:p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what you want to discuss.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58760" y="4373645"/>
            <a:ext cx="1259047" cy="1259042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61492" t="-37686" r="-19861" b="-134515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58760" y="6044113"/>
            <a:ext cx="1259047" cy="1259042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25047" r="0" b="-25047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858760" y="7999258"/>
            <a:ext cx="1259047" cy="1259042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8797" r="0" b="-41297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050656" y="1155819"/>
            <a:ext cx="5208644" cy="971784"/>
            <a:chOff x="0" y="0"/>
            <a:chExt cx="6944859" cy="129571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2A2E3A"/>
                  </a:solidFill>
                  <a:latin typeface="Helios Bold"/>
                </a:rPr>
                <a:t>Stella Ornelas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61042"/>
              <a:ext cx="694485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Chief Executive Officer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033168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050656" y="2898458"/>
            <a:ext cx="5208644" cy="971784"/>
            <a:chOff x="0" y="0"/>
            <a:chExt cx="6944859" cy="1295712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Bryan Cook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61042"/>
              <a:ext cx="694485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Chief Finance Officer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050656" y="4641098"/>
            <a:ext cx="5208644" cy="971784"/>
            <a:chOff x="0" y="0"/>
            <a:chExt cx="6944859" cy="1295712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Blaise Martins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761042"/>
              <a:ext cx="694485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Director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050656" y="6383737"/>
            <a:ext cx="5208644" cy="971784"/>
            <a:chOff x="0" y="0"/>
            <a:chExt cx="6944859" cy="1295712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Carl Miller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761042"/>
              <a:ext cx="694485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Accountant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050656" y="8126377"/>
            <a:ext cx="5208644" cy="971784"/>
            <a:chOff x="0" y="0"/>
            <a:chExt cx="6944859" cy="1295712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Sadie Jones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761042"/>
              <a:ext cx="694485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Finance Manager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28700" y="7303156"/>
            <a:ext cx="5858209" cy="1207008"/>
            <a:chOff x="0" y="0"/>
            <a:chExt cx="8684451" cy="17893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684451" cy="1789319"/>
            </a:xfrm>
            <a:custGeom>
              <a:avLst/>
              <a:gdLst/>
              <a:ahLst/>
              <a:cxnLst/>
              <a:rect r="r" b="b" t="t" l="l"/>
              <a:pathLst>
                <a:path h="1789319" w="8684451">
                  <a:moveTo>
                    <a:pt x="39647" y="0"/>
                  </a:moveTo>
                  <a:lnTo>
                    <a:pt x="8644804" y="0"/>
                  </a:lnTo>
                  <a:cubicBezTo>
                    <a:pt x="8666700" y="0"/>
                    <a:pt x="8684451" y="17750"/>
                    <a:pt x="8684451" y="39647"/>
                  </a:cubicBezTo>
                  <a:lnTo>
                    <a:pt x="8684451" y="1749672"/>
                  </a:lnTo>
                  <a:cubicBezTo>
                    <a:pt x="8684451" y="1771568"/>
                    <a:pt x="8666700" y="1789319"/>
                    <a:pt x="8644804" y="1789319"/>
                  </a:cubicBezTo>
                  <a:lnTo>
                    <a:pt x="39647" y="1789319"/>
                  </a:lnTo>
                  <a:cubicBezTo>
                    <a:pt x="17750" y="1789319"/>
                    <a:pt x="0" y="1771568"/>
                    <a:pt x="0" y="1749672"/>
                  </a:cubicBezTo>
                  <a:lnTo>
                    <a:pt x="0" y="39647"/>
                  </a:lnTo>
                  <a:cubicBezTo>
                    <a:pt x="0" y="17750"/>
                    <a:pt x="17750" y="0"/>
                    <a:pt x="3964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8684451" cy="18274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</a:rPr>
                <a:t>Drag and drop your photo or video! Click the sample photo or video and delete. Select yours from the uploads tab, drag, and then drop inside the frame!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DAGA5D-LiLU</dc:identifier>
  <dcterms:modified xsi:type="dcterms:W3CDTF">2011-08-01T06:04:30Z</dcterms:modified>
  <cp:revision>1</cp:revision>
</cp:coreProperties>
</file>